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bookmarkIdSeed="2">
  <p:sldMasterIdLst>
    <p:sldMasterId id="2147483690" r:id="rId1"/>
  </p:sldMasterIdLst>
  <p:notesMasterIdLst>
    <p:notesMasterId r:id="rId29"/>
  </p:notesMasterIdLst>
  <p:handoutMasterIdLst>
    <p:handoutMasterId r:id="rId30"/>
  </p:handoutMasterIdLst>
  <p:sldIdLst>
    <p:sldId id="292" r:id="rId2"/>
    <p:sldId id="667" r:id="rId3"/>
    <p:sldId id="709" r:id="rId4"/>
    <p:sldId id="703" r:id="rId5"/>
    <p:sldId id="736" r:id="rId6"/>
    <p:sldId id="737" r:id="rId7"/>
    <p:sldId id="668" r:id="rId8"/>
    <p:sldId id="669" r:id="rId9"/>
    <p:sldId id="704" r:id="rId10"/>
    <p:sldId id="706" r:id="rId11"/>
    <p:sldId id="713" r:id="rId12"/>
    <p:sldId id="710" r:id="rId13"/>
    <p:sldId id="676" r:id="rId14"/>
    <p:sldId id="680" r:id="rId15"/>
    <p:sldId id="714" r:id="rId16"/>
    <p:sldId id="715" r:id="rId17"/>
    <p:sldId id="716" r:id="rId18"/>
    <p:sldId id="684" r:id="rId19"/>
    <p:sldId id="685" r:id="rId20"/>
    <p:sldId id="725" r:id="rId21"/>
    <p:sldId id="726" r:id="rId22"/>
    <p:sldId id="727" r:id="rId23"/>
    <p:sldId id="728" r:id="rId24"/>
    <p:sldId id="729" r:id="rId25"/>
    <p:sldId id="730" r:id="rId26"/>
    <p:sldId id="731" r:id="rId27"/>
    <p:sldId id="732" r:id="rId28"/>
  </p:sldIdLst>
  <p:sldSz cx="9144000" cy="6858000" type="letter"/>
  <p:notesSz cx="7315200" cy="9601200"/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pos="302">
          <p15:clr>
            <a:srgbClr val="A4A3A4"/>
          </p15:clr>
        </p15:guide>
        <p15:guide id="4" orient="horz" pos="2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59">
          <p15:clr>
            <a:srgbClr val="A4A3A4"/>
          </p15:clr>
        </p15:guide>
        <p15:guide id="2" pos="307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clrMode="bw" scaleToFitPaper="1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21344"/>
    <a:srgbClr val="021856"/>
    <a:srgbClr val="001F64"/>
    <a:srgbClr val="001F5C"/>
    <a:srgbClr val="000000"/>
    <a:srgbClr val="618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7C4F22-7101-0C4B-B557-7352C236398B}" v="1" dt="2024-08-17T19:49:02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9" autoAdjust="0"/>
    <p:restoredTop sz="87483" autoAdjust="0"/>
  </p:normalViewPr>
  <p:slideViewPr>
    <p:cSldViewPr snapToGrid="0">
      <p:cViewPr varScale="1">
        <p:scale>
          <a:sx n="111" d="100"/>
          <a:sy n="111" d="100"/>
        </p:scale>
        <p:origin x="2000" y="200"/>
      </p:cViewPr>
      <p:guideLst>
        <p:guide pos="2880"/>
        <p:guide pos="302"/>
        <p:guide orient="horz" pos="2136"/>
      </p:guideLst>
    </p:cSldViewPr>
  </p:slideViewPr>
  <p:outlineViewPr>
    <p:cViewPr>
      <p:scale>
        <a:sx n="25" d="100"/>
        <a:sy n="25" d="100"/>
      </p:scale>
      <p:origin x="0" y="-259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2538" y="102"/>
      </p:cViewPr>
      <p:guideLst>
        <p:guide orient="horz" pos="2259"/>
        <p:guide pos="307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Ramelo" userId="45fc0c39-4587-4d3c-b8d6-539d7fb7305a" providerId="ADAL" clId="{C67C4F22-7101-0C4B-B557-7352C236398B}"/>
    <pc:docChg chg="modSld">
      <pc:chgData name="Anthony Ramelo" userId="45fc0c39-4587-4d3c-b8d6-539d7fb7305a" providerId="ADAL" clId="{C67C4F22-7101-0C4B-B557-7352C236398B}" dt="2024-08-17T19:49:06.889" v="12" actId="20577"/>
      <pc:docMkLst>
        <pc:docMk/>
      </pc:docMkLst>
      <pc:sldChg chg="addSp modSp mod">
        <pc:chgData name="Anthony Ramelo" userId="45fc0c39-4587-4d3c-b8d6-539d7fb7305a" providerId="ADAL" clId="{C67C4F22-7101-0C4B-B557-7352C236398B}" dt="2024-08-17T19:49:06.889" v="12" actId="20577"/>
        <pc:sldMkLst>
          <pc:docMk/>
          <pc:sldMk cId="762443109" sldId="732"/>
        </pc:sldMkLst>
        <pc:spChg chg="add mod">
          <ac:chgData name="Anthony Ramelo" userId="45fc0c39-4587-4d3c-b8d6-539d7fb7305a" providerId="ADAL" clId="{C67C4F22-7101-0C4B-B557-7352C236398B}" dt="2024-08-17T19:49:06.889" v="12" actId="20577"/>
          <ac:spMkLst>
            <pc:docMk/>
            <pc:sldMk cId="762443109" sldId="732"/>
            <ac:spMk id="2" creationId="{AD512FD1-F9C1-C32E-DF7A-84348604DF7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o37\OneDrive\Queens%20ExecEd\Customer%20Analytics\slides\Logistic%20exampl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o37\OneDrive\Queens%20ExecEd\Customer%20Analytics\slides\Logistic%20exampl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o37\OneDrive\Queens%20ExecEd\Customer%20Analytics\slides\Logistic%20exampl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o37\OneDrive\Queens%20ExecEd\Customer%20Analytics\slides\Logistic%20exampl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o37\OneDrive\Queens%20ExecEd\Customer%20Analytics\slides\Logistic%20exampl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o37\OneDrive\Queens%20ExecEd\Customer%20Analytics\slides\Logistic%20exampl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816026201852999"/>
          <c:y val="7.4074074074074098E-2"/>
          <c:w val="0.776711532853265"/>
          <c:h val="0.65763050452026806"/>
        </c:manualLayout>
      </c:layout>
      <c:scatterChart>
        <c:scatterStyle val="lineMarker"/>
        <c:varyColors val="0"/>
        <c:ser>
          <c:idx val="0"/>
          <c:order val="0"/>
          <c:tx>
            <c:strRef>
              <c:f>Linear!$C$1</c:f>
              <c:strCache>
                <c:ptCount val="1"/>
                <c:pt idx="0">
                  <c:v>Choice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Linear!$B$2:$B$36</c:f>
              <c:numCache>
                <c:formatCode>General</c:formatCode>
                <c:ptCount val="35"/>
                <c:pt idx="0">
                  <c:v>655</c:v>
                </c:pt>
                <c:pt idx="1">
                  <c:v>660</c:v>
                </c:pt>
                <c:pt idx="2">
                  <c:v>660</c:v>
                </c:pt>
                <c:pt idx="3">
                  <c:v>662</c:v>
                </c:pt>
                <c:pt idx="4">
                  <c:v>662</c:v>
                </c:pt>
                <c:pt idx="5">
                  <c:v>674</c:v>
                </c:pt>
                <c:pt idx="6">
                  <c:v>676</c:v>
                </c:pt>
                <c:pt idx="7">
                  <c:v>680</c:v>
                </c:pt>
                <c:pt idx="8">
                  <c:v>680</c:v>
                </c:pt>
                <c:pt idx="9">
                  <c:v>682</c:v>
                </c:pt>
                <c:pt idx="10">
                  <c:v>683</c:v>
                </c:pt>
                <c:pt idx="11">
                  <c:v>687</c:v>
                </c:pt>
                <c:pt idx="12">
                  <c:v>687</c:v>
                </c:pt>
                <c:pt idx="13">
                  <c:v>689</c:v>
                </c:pt>
                <c:pt idx="14">
                  <c:v>692</c:v>
                </c:pt>
                <c:pt idx="15">
                  <c:v>696</c:v>
                </c:pt>
                <c:pt idx="16">
                  <c:v>700</c:v>
                </c:pt>
                <c:pt idx="17">
                  <c:v>701</c:v>
                </c:pt>
                <c:pt idx="18">
                  <c:v>703</c:v>
                </c:pt>
                <c:pt idx="19">
                  <c:v>708</c:v>
                </c:pt>
                <c:pt idx="20">
                  <c:v>708</c:v>
                </c:pt>
                <c:pt idx="21">
                  <c:v>710</c:v>
                </c:pt>
                <c:pt idx="22">
                  <c:v>719</c:v>
                </c:pt>
                <c:pt idx="23">
                  <c:v>719</c:v>
                </c:pt>
                <c:pt idx="24">
                  <c:v>725</c:v>
                </c:pt>
                <c:pt idx="25">
                  <c:v>727</c:v>
                </c:pt>
                <c:pt idx="26">
                  <c:v>728</c:v>
                </c:pt>
                <c:pt idx="27">
                  <c:v>728</c:v>
                </c:pt>
                <c:pt idx="28">
                  <c:v>731</c:v>
                </c:pt>
                <c:pt idx="29">
                  <c:v>731</c:v>
                </c:pt>
                <c:pt idx="30">
                  <c:v>737</c:v>
                </c:pt>
                <c:pt idx="31">
                  <c:v>738</c:v>
                </c:pt>
                <c:pt idx="32">
                  <c:v>741</c:v>
                </c:pt>
                <c:pt idx="33">
                  <c:v>747</c:v>
                </c:pt>
                <c:pt idx="34">
                  <c:v>747</c:v>
                </c:pt>
              </c:numCache>
            </c:numRef>
          </c:xVal>
          <c:yVal>
            <c:numRef>
              <c:f>Linear!$D$2:$D$36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53-4F20-9999-403C8596E9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57851680"/>
        <c:axId val="-390691088"/>
      </c:scatterChart>
      <c:valAx>
        <c:axId val="-757851680"/>
        <c:scaling>
          <c:orientation val="minMax"/>
          <c:max val="7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BNP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90691088"/>
        <c:crosses val="autoZero"/>
        <c:crossBetween val="midCat"/>
      </c:valAx>
      <c:valAx>
        <c:axId val="-39069108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/>
                  <a:t>Outcome</a:t>
                </a:r>
              </a:p>
            </c:rich>
          </c:tx>
          <c:layout>
            <c:manualLayout>
              <c:xMode val="edge"/>
              <c:yMode val="edge"/>
              <c:x val="0"/>
              <c:y val="0.338120901162733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57851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04630190456999"/>
          <c:y val="7.4074074074074098E-2"/>
          <c:w val="0.73682549296722499"/>
          <c:h val="0.65763050452026806"/>
        </c:manualLayout>
      </c:layout>
      <c:scatterChart>
        <c:scatterStyle val="lineMarker"/>
        <c:varyColors val="0"/>
        <c:ser>
          <c:idx val="0"/>
          <c:order val="0"/>
          <c:tx>
            <c:strRef>
              <c:f>Linear!$C$1</c:f>
              <c:strCache>
                <c:ptCount val="1"/>
                <c:pt idx="0">
                  <c:v>Choice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rgbClr val="000000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19447652376786201"/>
                  <c:y val="0.112750303654389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1" i="0" u="none" strike="noStrike" kern="1200" baseline="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Linear!$B$2:$B$36</c:f>
              <c:numCache>
                <c:formatCode>General</c:formatCode>
                <c:ptCount val="35"/>
                <c:pt idx="0">
                  <c:v>655</c:v>
                </c:pt>
                <c:pt idx="1">
                  <c:v>660</c:v>
                </c:pt>
                <c:pt idx="2">
                  <c:v>660</c:v>
                </c:pt>
                <c:pt idx="3">
                  <c:v>662</c:v>
                </c:pt>
                <c:pt idx="4">
                  <c:v>662</c:v>
                </c:pt>
                <c:pt idx="5">
                  <c:v>674</c:v>
                </c:pt>
                <c:pt idx="6">
                  <c:v>676</c:v>
                </c:pt>
                <c:pt idx="7">
                  <c:v>680</c:v>
                </c:pt>
                <c:pt idx="8">
                  <c:v>680</c:v>
                </c:pt>
                <c:pt idx="9">
                  <c:v>682</c:v>
                </c:pt>
                <c:pt idx="10">
                  <c:v>683</c:v>
                </c:pt>
                <c:pt idx="11">
                  <c:v>687</c:v>
                </c:pt>
                <c:pt idx="12">
                  <c:v>687</c:v>
                </c:pt>
                <c:pt idx="13">
                  <c:v>689</c:v>
                </c:pt>
                <c:pt idx="14">
                  <c:v>692</c:v>
                </c:pt>
                <c:pt idx="15">
                  <c:v>696</c:v>
                </c:pt>
                <c:pt idx="16">
                  <c:v>700</c:v>
                </c:pt>
                <c:pt idx="17">
                  <c:v>701</c:v>
                </c:pt>
                <c:pt idx="18">
                  <c:v>703</c:v>
                </c:pt>
                <c:pt idx="19">
                  <c:v>708</c:v>
                </c:pt>
                <c:pt idx="20">
                  <c:v>708</c:v>
                </c:pt>
                <c:pt idx="21">
                  <c:v>710</c:v>
                </c:pt>
                <c:pt idx="22">
                  <c:v>719</c:v>
                </c:pt>
                <c:pt idx="23">
                  <c:v>719</c:v>
                </c:pt>
                <c:pt idx="24">
                  <c:v>725</c:v>
                </c:pt>
                <c:pt idx="25">
                  <c:v>727</c:v>
                </c:pt>
                <c:pt idx="26">
                  <c:v>728</c:v>
                </c:pt>
                <c:pt idx="27">
                  <c:v>728</c:v>
                </c:pt>
                <c:pt idx="28">
                  <c:v>731</c:v>
                </c:pt>
                <c:pt idx="29">
                  <c:v>731</c:v>
                </c:pt>
                <c:pt idx="30">
                  <c:v>737</c:v>
                </c:pt>
                <c:pt idx="31">
                  <c:v>738</c:v>
                </c:pt>
                <c:pt idx="32">
                  <c:v>741</c:v>
                </c:pt>
                <c:pt idx="33">
                  <c:v>747</c:v>
                </c:pt>
                <c:pt idx="34">
                  <c:v>747</c:v>
                </c:pt>
              </c:numCache>
            </c:numRef>
          </c:xVal>
          <c:yVal>
            <c:numRef>
              <c:f>Linear!$D$2:$D$36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0EA-43C2-84CD-1B1F6FB0FB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20527312"/>
        <c:axId val="-520464064"/>
      </c:scatterChart>
      <c:valAx>
        <c:axId val="-520527312"/>
        <c:scaling>
          <c:orientation val="minMax"/>
          <c:max val="7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BNP</a:t>
                </a:r>
              </a:p>
            </c:rich>
          </c:tx>
          <c:layout>
            <c:manualLayout>
              <c:xMode val="edge"/>
              <c:yMode val="edge"/>
              <c:x val="0.48952092380727102"/>
              <c:y val="0.8560352469295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20464064"/>
        <c:crosses val="autoZero"/>
        <c:crossBetween val="midCat"/>
      </c:valAx>
      <c:valAx>
        <c:axId val="-520464064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Outcome</a:t>
                </a:r>
              </a:p>
            </c:rich>
          </c:tx>
          <c:layout>
            <c:manualLayout>
              <c:xMode val="edge"/>
              <c:yMode val="edge"/>
              <c:x val="3.8650315707321498E-2"/>
              <c:y val="0.220044478012756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205273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04630190456999"/>
          <c:y val="7.4074074074074098E-2"/>
          <c:w val="0.73682549296722499"/>
          <c:h val="0.65763050452026806"/>
        </c:manualLayout>
      </c:layout>
      <c:scatterChart>
        <c:scatterStyle val="lineMarker"/>
        <c:varyColors val="0"/>
        <c:ser>
          <c:idx val="0"/>
          <c:order val="0"/>
          <c:tx>
            <c:strRef>
              <c:f>Linear!$C$1</c:f>
              <c:strCache>
                <c:ptCount val="1"/>
                <c:pt idx="0">
                  <c:v>Choice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Linear!$B$2:$B$36</c:f>
              <c:numCache>
                <c:formatCode>General</c:formatCode>
                <c:ptCount val="35"/>
                <c:pt idx="0">
                  <c:v>655</c:v>
                </c:pt>
                <c:pt idx="1">
                  <c:v>660</c:v>
                </c:pt>
                <c:pt idx="2">
                  <c:v>660</c:v>
                </c:pt>
                <c:pt idx="3">
                  <c:v>662</c:v>
                </c:pt>
                <c:pt idx="4">
                  <c:v>662</c:v>
                </c:pt>
                <c:pt idx="5">
                  <c:v>674</c:v>
                </c:pt>
                <c:pt idx="6">
                  <c:v>676</c:v>
                </c:pt>
                <c:pt idx="7">
                  <c:v>680</c:v>
                </c:pt>
                <c:pt idx="8">
                  <c:v>680</c:v>
                </c:pt>
                <c:pt idx="9">
                  <c:v>682</c:v>
                </c:pt>
                <c:pt idx="10">
                  <c:v>683</c:v>
                </c:pt>
                <c:pt idx="11">
                  <c:v>687</c:v>
                </c:pt>
                <c:pt idx="12">
                  <c:v>687</c:v>
                </c:pt>
                <c:pt idx="13">
                  <c:v>689</c:v>
                </c:pt>
                <c:pt idx="14">
                  <c:v>692</c:v>
                </c:pt>
                <c:pt idx="15">
                  <c:v>696</c:v>
                </c:pt>
                <c:pt idx="16">
                  <c:v>700</c:v>
                </c:pt>
                <c:pt idx="17">
                  <c:v>701</c:v>
                </c:pt>
                <c:pt idx="18">
                  <c:v>703</c:v>
                </c:pt>
                <c:pt idx="19">
                  <c:v>708</c:v>
                </c:pt>
                <c:pt idx="20">
                  <c:v>708</c:v>
                </c:pt>
                <c:pt idx="21">
                  <c:v>710</c:v>
                </c:pt>
                <c:pt idx="22">
                  <c:v>719</c:v>
                </c:pt>
                <c:pt idx="23">
                  <c:v>719</c:v>
                </c:pt>
                <c:pt idx="24">
                  <c:v>725</c:v>
                </c:pt>
                <c:pt idx="25">
                  <c:v>727</c:v>
                </c:pt>
                <c:pt idx="26">
                  <c:v>728</c:v>
                </c:pt>
                <c:pt idx="27">
                  <c:v>728</c:v>
                </c:pt>
                <c:pt idx="28">
                  <c:v>731</c:v>
                </c:pt>
                <c:pt idx="29">
                  <c:v>731</c:v>
                </c:pt>
                <c:pt idx="30">
                  <c:v>737</c:v>
                </c:pt>
                <c:pt idx="31">
                  <c:v>738</c:v>
                </c:pt>
                <c:pt idx="32">
                  <c:v>741</c:v>
                </c:pt>
                <c:pt idx="33">
                  <c:v>747</c:v>
                </c:pt>
                <c:pt idx="34">
                  <c:v>747</c:v>
                </c:pt>
              </c:numCache>
            </c:numRef>
          </c:xVal>
          <c:yVal>
            <c:numRef>
              <c:f>Linear!$D$2:$D$36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0EA-43C2-84CD-1B1F6FB0FB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482615456"/>
        <c:axId val="-482612336"/>
      </c:scatterChart>
      <c:valAx>
        <c:axId val="-482615456"/>
        <c:scaling>
          <c:orientation val="minMax"/>
          <c:max val="7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BNP (x)</a:t>
                </a:r>
              </a:p>
            </c:rich>
          </c:tx>
          <c:layout>
            <c:manualLayout>
              <c:xMode val="edge"/>
              <c:yMode val="edge"/>
              <c:x val="0.46376302196362401"/>
              <c:y val="0.856035162806310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82612336"/>
        <c:crosses val="autoZero"/>
        <c:crossBetween val="midCat"/>
      </c:valAx>
      <c:valAx>
        <c:axId val="-482612336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Outcome (y)</a:t>
                </a:r>
              </a:p>
            </c:rich>
          </c:tx>
          <c:layout>
            <c:manualLayout>
              <c:xMode val="edge"/>
              <c:yMode val="edge"/>
              <c:x val="3.3498725082729698E-2"/>
              <c:y val="4.193101711983889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826154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04630190456999"/>
          <c:y val="7.4074074074074098E-2"/>
          <c:w val="0.73682549296722499"/>
          <c:h val="0.65763050452026806"/>
        </c:manualLayout>
      </c:layout>
      <c:scatterChart>
        <c:scatterStyle val="lineMarker"/>
        <c:varyColors val="0"/>
        <c:ser>
          <c:idx val="0"/>
          <c:order val="0"/>
          <c:tx>
            <c:strRef>
              <c:f>Linear!$C$1</c:f>
              <c:strCache>
                <c:ptCount val="1"/>
                <c:pt idx="0">
                  <c:v>Choice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Linear!$B$2:$B$36</c:f>
              <c:numCache>
                <c:formatCode>General</c:formatCode>
                <c:ptCount val="35"/>
                <c:pt idx="0">
                  <c:v>655</c:v>
                </c:pt>
                <c:pt idx="1">
                  <c:v>660</c:v>
                </c:pt>
                <c:pt idx="2">
                  <c:v>660</c:v>
                </c:pt>
                <c:pt idx="3">
                  <c:v>662</c:v>
                </c:pt>
                <c:pt idx="4">
                  <c:v>662</c:v>
                </c:pt>
                <c:pt idx="5">
                  <c:v>674</c:v>
                </c:pt>
                <c:pt idx="6">
                  <c:v>676</c:v>
                </c:pt>
                <c:pt idx="7">
                  <c:v>680</c:v>
                </c:pt>
                <c:pt idx="8">
                  <c:v>680</c:v>
                </c:pt>
                <c:pt idx="9">
                  <c:v>682</c:v>
                </c:pt>
                <c:pt idx="10">
                  <c:v>683</c:v>
                </c:pt>
                <c:pt idx="11">
                  <c:v>687</c:v>
                </c:pt>
                <c:pt idx="12">
                  <c:v>687</c:v>
                </c:pt>
                <c:pt idx="13">
                  <c:v>689</c:v>
                </c:pt>
                <c:pt idx="14">
                  <c:v>692</c:v>
                </c:pt>
                <c:pt idx="15">
                  <c:v>696</c:v>
                </c:pt>
                <c:pt idx="16">
                  <c:v>700</c:v>
                </c:pt>
                <c:pt idx="17">
                  <c:v>701</c:v>
                </c:pt>
                <c:pt idx="18">
                  <c:v>703</c:v>
                </c:pt>
                <c:pt idx="19">
                  <c:v>708</c:v>
                </c:pt>
                <c:pt idx="20">
                  <c:v>708</c:v>
                </c:pt>
                <c:pt idx="21">
                  <c:v>710</c:v>
                </c:pt>
                <c:pt idx="22">
                  <c:v>719</c:v>
                </c:pt>
                <c:pt idx="23">
                  <c:v>719</c:v>
                </c:pt>
                <c:pt idx="24">
                  <c:v>725</c:v>
                </c:pt>
                <c:pt idx="25">
                  <c:v>727</c:v>
                </c:pt>
                <c:pt idx="26">
                  <c:v>728</c:v>
                </c:pt>
                <c:pt idx="27">
                  <c:v>728</c:v>
                </c:pt>
                <c:pt idx="28">
                  <c:v>731</c:v>
                </c:pt>
                <c:pt idx="29">
                  <c:v>731</c:v>
                </c:pt>
                <c:pt idx="30">
                  <c:v>737</c:v>
                </c:pt>
                <c:pt idx="31">
                  <c:v>738</c:v>
                </c:pt>
                <c:pt idx="32">
                  <c:v>741</c:v>
                </c:pt>
                <c:pt idx="33">
                  <c:v>747</c:v>
                </c:pt>
                <c:pt idx="34">
                  <c:v>747</c:v>
                </c:pt>
              </c:numCache>
            </c:numRef>
          </c:xVal>
          <c:yVal>
            <c:numRef>
              <c:f>Linear!$D$2:$D$36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0EA-43C2-84CD-1B1F6FB0FB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20991968"/>
        <c:axId val="-720733008"/>
      </c:scatterChart>
      <c:valAx>
        <c:axId val="-720991968"/>
        <c:scaling>
          <c:orientation val="minMax"/>
          <c:max val="7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BNP (x)</a:t>
                </a:r>
              </a:p>
            </c:rich>
          </c:tx>
          <c:layout>
            <c:manualLayout>
              <c:xMode val="edge"/>
              <c:yMode val="edge"/>
              <c:x val="0.46376302196362401"/>
              <c:y val="0.856035162806310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20733008"/>
        <c:crosses val="autoZero"/>
        <c:crossBetween val="midCat"/>
      </c:valAx>
      <c:valAx>
        <c:axId val="-72073300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Death probability (y)</a:t>
                </a:r>
              </a:p>
            </c:rich>
          </c:tx>
          <c:layout>
            <c:manualLayout>
              <c:xMode val="edge"/>
              <c:yMode val="edge"/>
              <c:x val="3.3498725082729698E-2"/>
              <c:y val="4.193101711983889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209919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04630190456999"/>
          <c:y val="7.4074074074074098E-2"/>
          <c:w val="0.73682549296722499"/>
          <c:h val="0.65763050452026806"/>
        </c:manualLayout>
      </c:layout>
      <c:scatterChart>
        <c:scatterStyle val="lineMarker"/>
        <c:varyColors val="0"/>
        <c:ser>
          <c:idx val="0"/>
          <c:order val="0"/>
          <c:tx>
            <c:strRef>
              <c:f>Linear!$C$1</c:f>
              <c:strCache>
                <c:ptCount val="1"/>
                <c:pt idx="0">
                  <c:v>Choice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E666-1A4D-B898-8914E79C2A13}"/>
              </c:ext>
            </c:extLst>
          </c:dPt>
          <c:dPt>
            <c:idx val="3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E666-1A4D-B898-8914E79C2A13}"/>
              </c:ext>
            </c:extLst>
          </c:dPt>
          <c:dPt>
            <c:idx val="5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E666-1A4D-B898-8914E79C2A13}"/>
              </c:ext>
            </c:extLst>
          </c:dPt>
          <c:dPt>
            <c:idx val="6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E666-1A4D-B898-8914E79C2A13}"/>
              </c:ext>
            </c:extLst>
          </c:dPt>
          <c:dPt>
            <c:idx val="7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E666-1A4D-B898-8914E79C2A13}"/>
              </c:ext>
            </c:extLst>
          </c:dPt>
          <c:dPt>
            <c:idx val="9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E666-1A4D-B898-8914E79C2A13}"/>
              </c:ext>
            </c:extLst>
          </c:dPt>
          <c:dPt>
            <c:idx val="10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E666-1A4D-B898-8914E79C2A13}"/>
              </c:ext>
            </c:extLst>
          </c:dPt>
          <c:dPt>
            <c:idx val="13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E666-1A4D-B898-8914E79C2A13}"/>
              </c:ext>
            </c:extLst>
          </c:dPt>
          <c:dPt>
            <c:idx val="14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E666-1A4D-B898-8914E79C2A13}"/>
              </c:ext>
            </c:extLst>
          </c:dPt>
          <c:dPt>
            <c:idx val="15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E666-1A4D-B898-8914E79C2A13}"/>
              </c:ext>
            </c:extLst>
          </c:dPt>
          <c:dPt>
            <c:idx val="16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666-1A4D-B898-8914E79C2A13}"/>
              </c:ext>
            </c:extLst>
          </c:dPt>
          <c:dPt>
            <c:idx val="17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E666-1A4D-B898-8914E79C2A13}"/>
              </c:ext>
            </c:extLst>
          </c:dPt>
          <c:dPt>
            <c:idx val="20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E666-1A4D-B898-8914E79C2A13}"/>
              </c:ext>
            </c:extLst>
          </c:dPt>
          <c:dPt>
            <c:idx val="21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E666-1A4D-B898-8914E79C2A13}"/>
              </c:ext>
            </c:extLst>
          </c:dPt>
          <c:dPt>
            <c:idx val="22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E666-1A4D-B898-8914E79C2A13}"/>
              </c:ext>
            </c:extLst>
          </c:dPt>
          <c:dPt>
            <c:idx val="23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F-E666-1A4D-B898-8914E79C2A13}"/>
              </c:ext>
            </c:extLst>
          </c:dPt>
          <c:dPt>
            <c:idx val="25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0-E666-1A4D-B898-8914E79C2A13}"/>
              </c:ext>
            </c:extLst>
          </c:dPt>
          <c:dPt>
            <c:idx val="26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1-E666-1A4D-B898-8914E79C2A13}"/>
              </c:ext>
            </c:extLst>
          </c:dPt>
          <c:dPt>
            <c:idx val="30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2-E666-1A4D-B898-8914E79C2A13}"/>
              </c:ext>
            </c:extLst>
          </c:dPt>
          <c:dPt>
            <c:idx val="32"/>
            <c:marker>
              <c:symbol val="circle"/>
              <c:size val="5"/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3-E666-1A4D-B898-8914E79C2A13}"/>
              </c:ext>
            </c:extLst>
          </c:dPt>
          <c:xVal>
            <c:numRef>
              <c:f>Linear!$B$2:$B$36</c:f>
              <c:numCache>
                <c:formatCode>General</c:formatCode>
                <c:ptCount val="35"/>
                <c:pt idx="0">
                  <c:v>655</c:v>
                </c:pt>
                <c:pt idx="1">
                  <c:v>660</c:v>
                </c:pt>
                <c:pt idx="2">
                  <c:v>660</c:v>
                </c:pt>
                <c:pt idx="3">
                  <c:v>662</c:v>
                </c:pt>
                <c:pt idx="4">
                  <c:v>662</c:v>
                </c:pt>
                <c:pt idx="5">
                  <c:v>674</c:v>
                </c:pt>
                <c:pt idx="6">
                  <c:v>676</c:v>
                </c:pt>
                <c:pt idx="7">
                  <c:v>680</c:v>
                </c:pt>
                <c:pt idx="8">
                  <c:v>680</c:v>
                </c:pt>
                <c:pt idx="9">
                  <c:v>682</c:v>
                </c:pt>
                <c:pt idx="10">
                  <c:v>683</c:v>
                </c:pt>
                <c:pt idx="11">
                  <c:v>687</c:v>
                </c:pt>
                <c:pt idx="12">
                  <c:v>687</c:v>
                </c:pt>
                <c:pt idx="13">
                  <c:v>689</c:v>
                </c:pt>
                <c:pt idx="14">
                  <c:v>692</c:v>
                </c:pt>
                <c:pt idx="15">
                  <c:v>696</c:v>
                </c:pt>
                <c:pt idx="16">
                  <c:v>700</c:v>
                </c:pt>
                <c:pt idx="17">
                  <c:v>701</c:v>
                </c:pt>
                <c:pt idx="18">
                  <c:v>703</c:v>
                </c:pt>
                <c:pt idx="19">
                  <c:v>708</c:v>
                </c:pt>
                <c:pt idx="20">
                  <c:v>708</c:v>
                </c:pt>
                <c:pt idx="21">
                  <c:v>710</c:v>
                </c:pt>
                <c:pt idx="22">
                  <c:v>719</c:v>
                </c:pt>
                <c:pt idx="23">
                  <c:v>719</c:v>
                </c:pt>
                <c:pt idx="24">
                  <c:v>725</c:v>
                </c:pt>
                <c:pt idx="25">
                  <c:v>727</c:v>
                </c:pt>
                <c:pt idx="26">
                  <c:v>728</c:v>
                </c:pt>
                <c:pt idx="27">
                  <c:v>728</c:v>
                </c:pt>
                <c:pt idx="28">
                  <c:v>731</c:v>
                </c:pt>
                <c:pt idx="29">
                  <c:v>731</c:v>
                </c:pt>
                <c:pt idx="30">
                  <c:v>737</c:v>
                </c:pt>
                <c:pt idx="31">
                  <c:v>738</c:v>
                </c:pt>
                <c:pt idx="32">
                  <c:v>741</c:v>
                </c:pt>
                <c:pt idx="33">
                  <c:v>747</c:v>
                </c:pt>
                <c:pt idx="34">
                  <c:v>747</c:v>
                </c:pt>
              </c:numCache>
            </c:numRef>
          </c:xVal>
          <c:yVal>
            <c:numRef>
              <c:f>Linear!$D$2:$D$36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0EA-43C2-84CD-1B1F6FB0FB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57893872"/>
        <c:axId val="-757954944"/>
      </c:scatterChart>
      <c:valAx>
        <c:axId val="-757893872"/>
        <c:scaling>
          <c:orientation val="minMax"/>
          <c:max val="75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757954944"/>
        <c:crosses val="autoZero"/>
        <c:crossBetween val="midCat"/>
      </c:valAx>
      <c:valAx>
        <c:axId val="-757954944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Death probability (y)</a:t>
                </a:r>
              </a:p>
            </c:rich>
          </c:tx>
          <c:layout>
            <c:manualLayout>
              <c:xMode val="edge"/>
              <c:yMode val="edge"/>
              <c:x val="3.3498725082729698E-2"/>
              <c:y val="4.193101711983889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57893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04630190456999"/>
          <c:y val="7.4074074074074098E-2"/>
          <c:w val="0.73682549296722499"/>
          <c:h val="0.65763050452026806"/>
        </c:manualLayout>
      </c:layout>
      <c:scatterChart>
        <c:scatterStyle val="lineMarker"/>
        <c:varyColors val="0"/>
        <c:ser>
          <c:idx val="0"/>
          <c:order val="0"/>
          <c:tx>
            <c:strRef>
              <c:f>Linear!$C$1</c:f>
              <c:strCache>
                <c:ptCount val="1"/>
                <c:pt idx="0">
                  <c:v>Choice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1D57-0C49-BEAD-B3DAEB688975}"/>
              </c:ext>
            </c:extLst>
          </c:dPt>
          <c:dPt>
            <c:idx val="3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D57-0C49-BEAD-B3DAEB688975}"/>
              </c:ext>
            </c:extLst>
          </c:dPt>
          <c:dPt>
            <c:idx val="5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1D57-0C49-BEAD-B3DAEB688975}"/>
              </c:ext>
            </c:extLst>
          </c:dPt>
          <c:dPt>
            <c:idx val="6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1D57-0C49-BEAD-B3DAEB688975}"/>
              </c:ext>
            </c:extLst>
          </c:dPt>
          <c:dPt>
            <c:idx val="7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1D57-0C49-BEAD-B3DAEB688975}"/>
              </c:ext>
            </c:extLst>
          </c:dPt>
          <c:dPt>
            <c:idx val="9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1D57-0C49-BEAD-B3DAEB688975}"/>
              </c:ext>
            </c:extLst>
          </c:dPt>
          <c:dPt>
            <c:idx val="10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1D57-0C49-BEAD-B3DAEB688975}"/>
              </c:ext>
            </c:extLst>
          </c:dPt>
          <c:dPt>
            <c:idx val="13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1D57-0C49-BEAD-B3DAEB688975}"/>
              </c:ext>
            </c:extLst>
          </c:dPt>
          <c:dPt>
            <c:idx val="14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1D57-0C49-BEAD-B3DAEB688975}"/>
              </c:ext>
            </c:extLst>
          </c:dPt>
          <c:dPt>
            <c:idx val="15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1D57-0C49-BEAD-B3DAEB688975}"/>
              </c:ext>
            </c:extLst>
          </c:dPt>
          <c:dPt>
            <c:idx val="16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1D57-0C49-BEAD-B3DAEB688975}"/>
              </c:ext>
            </c:extLst>
          </c:dPt>
          <c:dPt>
            <c:idx val="17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1D57-0C49-BEAD-B3DAEB688975}"/>
              </c:ext>
            </c:extLst>
          </c:dPt>
          <c:dPt>
            <c:idx val="20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1D57-0C49-BEAD-B3DAEB688975}"/>
              </c:ext>
            </c:extLst>
          </c:dPt>
          <c:dPt>
            <c:idx val="21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1D57-0C49-BEAD-B3DAEB688975}"/>
              </c:ext>
            </c:extLst>
          </c:dPt>
          <c:dPt>
            <c:idx val="22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1D57-0C49-BEAD-B3DAEB688975}"/>
              </c:ext>
            </c:extLst>
          </c:dPt>
          <c:dPt>
            <c:idx val="23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F-1D57-0C49-BEAD-B3DAEB688975}"/>
              </c:ext>
            </c:extLst>
          </c:dPt>
          <c:dPt>
            <c:idx val="25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0-1D57-0C49-BEAD-B3DAEB688975}"/>
              </c:ext>
            </c:extLst>
          </c:dPt>
          <c:dPt>
            <c:idx val="26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1-1D57-0C49-BEAD-B3DAEB688975}"/>
              </c:ext>
            </c:extLst>
          </c:dPt>
          <c:dPt>
            <c:idx val="30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2-1D57-0C49-BEAD-B3DAEB688975}"/>
              </c:ext>
            </c:extLst>
          </c:dPt>
          <c:dPt>
            <c:idx val="32"/>
            <c:marker>
              <c:symbol val="circle"/>
              <c:size val="5"/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3-1D57-0C49-BEAD-B3DAEB688975}"/>
              </c:ext>
            </c:extLst>
          </c:dPt>
          <c:xVal>
            <c:numRef>
              <c:f>Linear!$B$2:$B$36</c:f>
              <c:numCache>
                <c:formatCode>General</c:formatCode>
                <c:ptCount val="35"/>
                <c:pt idx="0">
                  <c:v>655</c:v>
                </c:pt>
                <c:pt idx="1">
                  <c:v>660</c:v>
                </c:pt>
                <c:pt idx="2">
                  <c:v>660</c:v>
                </c:pt>
                <c:pt idx="3">
                  <c:v>662</c:v>
                </c:pt>
                <c:pt idx="4">
                  <c:v>662</c:v>
                </c:pt>
                <c:pt idx="5">
                  <c:v>674</c:v>
                </c:pt>
                <c:pt idx="6">
                  <c:v>676</c:v>
                </c:pt>
                <c:pt idx="7">
                  <c:v>680</c:v>
                </c:pt>
                <c:pt idx="8">
                  <c:v>680</c:v>
                </c:pt>
                <c:pt idx="9">
                  <c:v>682</c:v>
                </c:pt>
                <c:pt idx="10">
                  <c:v>683</c:v>
                </c:pt>
                <c:pt idx="11">
                  <c:v>687</c:v>
                </c:pt>
                <c:pt idx="12">
                  <c:v>687</c:v>
                </c:pt>
                <c:pt idx="13">
                  <c:v>689</c:v>
                </c:pt>
                <c:pt idx="14">
                  <c:v>692</c:v>
                </c:pt>
                <c:pt idx="15">
                  <c:v>696</c:v>
                </c:pt>
                <c:pt idx="16">
                  <c:v>700</c:v>
                </c:pt>
                <c:pt idx="17">
                  <c:v>701</c:v>
                </c:pt>
                <c:pt idx="18">
                  <c:v>703</c:v>
                </c:pt>
                <c:pt idx="19">
                  <c:v>708</c:v>
                </c:pt>
                <c:pt idx="20">
                  <c:v>708</c:v>
                </c:pt>
                <c:pt idx="21">
                  <c:v>710</c:v>
                </c:pt>
                <c:pt idx="22">
                  <c:v>719</c:v>
                </c:pt>
                <c:pt idx="23">
                  <c:v>719</c:v>
                </c:pt>
                <c:pt idx="24">
                  <c:v>725</c:v>
                </c:pt>
                <c:pt idx="25">
                  <c:v>727</c:v>
                </c:pt>
                <c:pt idx="26">
                  <c:v>728</c:v>
                </c:pt>
                <c:pt idx="27">
                  <c:v>728</c:v>
                </c:pt>
                <c:pt idx="28">
                  <c:v>731</c:v>
                </c:pt>
                <c:pt idx="29">
                  <c:v>731</c:v>
                </c:pt>
                <c:pt idx="30">
                  <c:v>737</c:v>
                </c:pt>
                <c:pt idx="31">
                  <c:v>738</c:v>
                </c:pt>
                <c:pt idx="32">
                  <c:v>741</c:v>
                </c:pt>
                <c:pt idx="33">
                  <c:v>747</c:v>
                </c:pt>
                <c:pt idx="34">
                  <c:v>747</c:v>
                </c:pt>
              </c:numCache>
            </c:numRef>
          </c:xVal>
          <c:yVal>
            <c:numRef>
              <c:f>Linear!$D$2:$D$36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0EA-43C2-84CD-1B1F6FB0FB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20522768"/>
        <c:axId val="-720520720"/>
      </c:scatterChart>
      <c:valAx>
        <c:axId val="-720522768"/>
        <c:scaling>
          <c:orientation val="minMax"/>
          <c:max val="75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720520720"/>
        <c:crosses val="autoZero"/>
        <c:crossBetween val="midCat"/>
      </c:valAx>
      <c:valAx>
        <c:axId val="-720520720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0" u="none" strike="noStrike" baseline="0" dirty="0">
                    <a:effectLst/>
                  </a:rPr>
                  <a:t>Death </a:t>
                </a:r>
                <a:r>
                  <a:rPr lang="en-US" sz="1600" b="1" dirty="0"/>
                  <a:t>probability (y)</a:t>
                </a:r>
              </a:p>
            </c:rich>
          </c:tx>
          <c:layout>
            <c:manualLayout>
              <c:xMode val="edge"/>
              <c:yMode val="edge"/>
              <c:x val="3.3498725082729698E-2"/>
              <c:y val="4.193101711983889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205227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380561911849701"/>
          <c:y val="6.2002370107025202E-2"/>
          <c:w val="0.50974101331010502"/>
          <c:h val="0.64992018082646896"/>
        </c:manualLayout>
      </c:layout>
      <c:scatterChart>
        <c:scatterStyle val="smoothMarker"/>
        <c:varyColors val="0"/>
        <c:ser>
          <c:idx val="0"/>
          <c:order val="0"/>
          <c:tx>
            <c:v>Model</c:v>
          </c:tx>
          <c:spPr>
            <a:ln w="50800" cap="rnd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Sheet4!$F$4:$F$16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0.12</c:v>
                </c:pt>
                <c:pt idx="3">
                  <c:v>0.13</c:v>
                </c:pt>
                <c:pt idx="4">
                  <c:v>0.2</c:v>
                </c:pt>
                <c:pt idx="5">
                  <c:v>0.3</c:v>
                </c:pt>
                <c:pt idx="6">
                  <c:v>0.4</c:v>
                </c:pt>
                <c:pt idx="7">
                  <c:v>0.5</c:v>
                </c:pt>
                <c:pt idx="8">
                  <c:v>0.6</c:v>
                </c:pt>
                <c:pt idx="9">
                  <c:v>0.7</c:v>
                </c:pt>
                <c:pt idx="10">
                  <c:v>0.8</c:v>
                </c:pt>
                <c:pt idx="11">
                  <c:v>0.9</c:v>
                </c:pt>
                <c:pt idx="12">
                  <c:v>1</c:v>
                </c:pt>
              </c:numCache>
            </c:numRef>
          </c:xVal>
          <c:yVal>
            <c:numRef>
              <c:f>Sheet4!$G$4:$G$16</c:f>
              <c:numCache>
                <c:formatCode>General</c:formatCode>
                <c:ptCount val="13"/>
                <c:pt idx="0">
                  <c:v>0</c:v>
                </c:pt>
                <c:pt idx="1">
                  <c:v>0.5</c:v>
                </c:pt>
                <c:pt idx="2">
                  <c:v>0.6</c:v>
                </c:pt>
                <c:pt idx="3">
                  <c:v>0.64</c:v>
                </c:pt>
                <c:pt idx="4">
                  <c:v>0.7</c:v>
                </c:pt>
                <c:pt idx="5">
                  <c:v>0.8</c:v>
                </c:pt>
                <c:pt idx="6">
                  <c:v>0.91</c:v>
                </c:pt>
                <c:pt idx="7">
                  <c:v>0.93</c:v>
                </c:pt>
                <c:pt idx="8">
                  <c:v>0.94</c:v>
                </c:pt>
                <c:pt idx="9">
                  <c:v>0.97</c:v>
                </c:pt>
                <c:pt idx="10">
                  <c:v>0.98</c:v>
                </c:pt>
                <c:pt idx="11">
                  <c:v>0.99</c:v>
                </c:pt>
                <c:pt idx="1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DA6-48B7-A6A3-0E46B92F15FF}"/>
            </c:ext>
          </c:extLst>
        </c:ser>
        <c:ser>
          <c:idx val="1"/>
          <c:order val="1"/>
          <c:tx>
            <c:v>Random</c:v>
          </c:tx>
          <c:spPr>
            <a:ln w="508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Sheet4!$F$4:$F$16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0.12</c:v>
                </c:pt>
                <c:pt idx="3">
                  <c:v>0.13</c:v>
                </c:pt>
                <c:pt idx="4">
                  <c:v>0.2</c:v>
                </c:pt>
                <c:pt idx="5">
                  <c:v>0.3</c:v>
                </c:pt>
                <c:pt idx="6">
                  <c:v>0.4</c:v>
                </c:pt>
                <c:pt idx="7">
                  <c:v>0.5</c:v>
                </c:pt>
                <c:pt idx="8">
                  <c:v>0.6</c:v>
                </c:pt>
                <c:pt idx="9">
                  <c:v>0.7</c:v>
                </c:pt>
                <c:pt idx="10">
                  <c:v>0.8</c:v>
                </c:pt>
                <c:pt idx="11">
                  <c:v>0.9</c:v>
                </c:pt>
                <c:pt idx="12">
                  <c:v>1</c:v>
                </c:pt>
              </c:numCache>
            </c:numRef>
          </c:xVal>
          <c:yVal>
            <c:numRef>
              <c:f>Sheet4!$F$4:$F$16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0.12</c:v>
                </c:pt>
                <c:pt idx="3">
                  <c:v>0.13</c:v>
                </c:pt>
                <c:pt idx="4">
                  <c:v>0.2</c:v>
                </c:pt>
                <c:pt idx="5">
                  <c:v>0.3</c:v>
                </c:pt>
                <c:pt idx="6">
                  <c:v>0.4</c:v>
                </c:pt>
                <c:pt idx="7">
                  <c:v>0.5</c:v>
                </c:pt>
                <c:pt idx="8">
                  <c:v>0.6</c:v>
                </c:pt>
                <c:pt idx="9">
                  <c:v>0.7</c:v>
                </c:pt>
                <c:pt idx="10">
                  <c:v>0.8</c:v>
                </c:pt>
                <c:pt idx="11">
                  <c:v>0.9</c:v>
                </c:pt>
                <c:pt idx="1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DA6-48B7-A6A3-0E46B92F15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483539760"/>
        <c:axId val="-483536368"/>
      </c:scatterChart>
      <c:valAx>
        <c:axId val="-48353976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sz="2000" b="1" dirty="0"/>
                  <a:t>1-Specificty (FPR)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83536368"/>
        <c:crosses val="autoZero"/>
        <c:crossBetween val="midCat"/>
      </c:valAx>
      <c:valAx>
        <c:axId val="-483536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sz="2000" b="1" dirty="0" err="1"/>
                  <a:t>Senstivity</a:t>
                </a:r>
                <a:r>
                  <a:rPr lang="en-CA" sz="2000" b="1" dirty="0"/>
                  <a:t> (TPR)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83539760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231706730715899"/>
          <c:y val="5.6453875758219203E-2"/>
          <c:w val="0.57123965419931"/>
          <c:h val="0.66891710727585196"/>
        </c:manualLayout>
      </c:layout>
      <c:scatterChart>
        <c:scatterStyle val="smoothMarker"/>
        <c:varyColors val="0"/>
        <c:ser>
          <c:idx val="0"/>
          <c:order val="0"/>
          <c:tx>
            <c:v>Model</c:v>
          </c:tx>
          <c:spPr>
            <a:ln w="50800" cap="rnd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Sheet4!$F$4:$F$16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0.12</c:v>
                </c:pt>
                <c:pt idx="3">
                  <c:v>0.13</c:v>
                </c:pt>
                <c:pt idx="4">
                  <c:v>0.2</c:v>
                </c:pt>
                <c:pt idx="5">
                  <c:v>0.3</c:v>
                </c:pt>
                <c:pt idx="6">
                  <c:v>0.4</c:v>
                </c:pt>
                <c:pt idx="7">
                  <c:v>0.5</c:v>
                </c:pt>
                <c:pt idx="8">
                  <c:v>0.6</c:v>
                </c:pt>
                <c:pt idx="9">
                  <c:v>0.7</c:v>
                </c:pt>
                <c:pt idx="10">
                  <c:v>0.8</c:v>
                </c:pt>
                <c:pt idx="11">
                  <c:v>0.9</c:v>
                </c:pt>
                <c:pt idx="12">
                  <c:v>1</c:v>
                </c:pt>
              </c:numCache>
            </c:numRef>
          </c:xVal>
          <c:yVal>
            <c:numRef>
              <c:f>Sheet4!$G$4:$G$16</c:f>
              <c:numCache>
                <c:formatCode>General</c:formatCode>
                <c:ptCount val="13"/>
                <c:pt idx="0">
                  <c:v>0</c:v>
                </c:pt>
                <c:pt idx="1">
                  <c:v>0.5</c:v>
                </c:pt>
                <c:pt idx="2">
                  <c:v>0.6</c:v>
                </c:pt>
                <c:pt idx="3">
                  <c:v>0.64</c:v>
                </c:pt>
                <c:pt idx="4">
                  <c:v>0.7</c:v>
                </c:pt>
                <c:pt idx="5">
                  <c:v>0.8</c:v>
                </c:pt>
                <c:pt idx="6">
                  <c:v>0.91</c:v>
                </c:pt>
                <c:pt idx="7">
                  <c:v>0.93</c:v>
                </c:pt>
                <c:pt idx="8">
                  <c:v>0.94</c:v>
                </c:pt>
                <c:pt idx="9">
                  <c:v>0.97</c:v>
                </c:pt>
                <c:pt idx="10">
                  <c:v>0.98</c:v>
                </c:pt>
                <c:pt idx="11">
                  <c:v>0.99</c:v>
                </c:pt>
                <c:pt idx="1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55F-401D-8D0D-DA102DD86E9D}"/>
            </c:ext>
          </c:extLst>
        </c:ser>
        <c:ser>
          <c:idx val="1"/>
          <c:order val="1"/>
          <c:tx>
            <c:v>Random</c:v>
          </c:tx>
          <c:spPr>
            <a:ln w="508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Sheet4!$F$4:$F$16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0.12</c:v>
                </c:pt>
                <c:pt idx="3">
                  <c:v>0.13</c:v>
                </c:pt>
                <c:pt idx="4">
                  <c:v>0.2</c:v>
                </c:pt>
                <c:pt idx="5">
                  <c:v>0.3</c:v>
                </c:pt>
                <c:pt idx="6">
                  <c:v>0.4</c:v>
                </c:pt>
                <c:pt idx="7">
                  <c:v>0.5</c:v>
                </c:pt>
                <c:pt idx="8">
                  <c:v>0.6</c:v>
                </c:pt>
                <c:pt idx="9">
                  <c:v>0.7</c:v>
                </c:pt>
                <c:pt idx="10">
                  <c:v>0.8</c:v>
                </c:pt>
                <c:pt idx="11">
                  <c:v>0.9</c:v>
                </c:pt>
                <c:pt idx="12">
                  <c:v>1</c:v>
                </c:pt>
              </c:numCache>
            </c:numRef>
          </c:xVal>
          <c:yVal>
            <c:numRef>
              <c:f>Sheet4!$F$4:$F$16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0.12</c:v>
                </c:pt>
                <c:pt idx="3">
                  <c:v>0.13</c:v>
                </c:pt>
                <c:pt idx="4">
                  <c:v>0.2</c:v>
                </c:pt>
                <c:pt idx="5">
                  <c:v>0.3</c:v>
                </c:pt>
                <c:pt idx="6">
                  <c:v>0.4</c:v>
                </c:pt>
                <c:pt idx="7">
                  <c:v>0.5</c:v>
                </c:pt>
                <c:pt idx="8">
                  <c:v>0.6</c:v>
                </c:pt>
                <c:pt idx="9">
                  <c:v>0.7</c:v>
                </c:pt>
                <c:pt idx="10">
                  <c:v>0.8</c:v>
                </c:pt>
                <c:pt idx="11">
                  <c:v>0.9</c:v>
                </c:pt>
                <c:pt idx="1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55F-401D-8D0D-DA102DD86E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483636688"/>
        <c:axId val="-483633296"/>
      </c:scatterChart>
      <c:valAx>
        <c:axId val="-483636688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sz="2000" b="1" dirty="0"/>
                  <a:t>1-Specificty (FPR)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83633296"/>
        <c:crosses val="autoZero"/>
        <c:crossBetween val="midCat"/>
        <c:majorUnit val="0.2"/>
      </c:valAx>
      <c:valAx>
        <c:axId val="-4836332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sz="2000" b="1" dirty="0" err="1"/>
                  <a:t>Senstivity</a:t>
                </a:r>
                <a:r>
                  <a:rPr lang="en-CA" sz="2000" b="1" dirty="0"/>
                  <a:t> (TPR)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83636688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7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03128"/>
            <a:ext cx="3169920" cy="4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944" tIns="0" rIns="19944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 b="0" i="1">
                <a:solidFill>
                  <a:srgbClr val="FFFFFF"/>
                </a:solidFill>
                <a:effectLst/>
              </a:defRPr>
            </a:lvl1pPr>
          </a:lstStyle>
          <a:p>
            <a:fld id="{E276A044-7C08-47DE-8B62-1856F647AEA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3128"/>
            <a:ext cx="3169920" cy="4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944" tIns="0" rIns="19944" bIns="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 b="0" i="1">
                <a:solidFill>
                  <a:srgbClr val="FFFFFF"/>
                </a:solidFill>
                <a:effectLst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08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4638" y="307975"/>
            <a:ext cx="6772275" cy="5080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" name="Line 3"/>
          <p:cNvSpPr>
            <a:spLocks noChangeShapeType="1"/>
          </p:cNvSpPr>
          <p:nvPr/>
        </p:nvSpPr>
        <p:spPr bwMode="auto">
          <a:xfrm>
            <a:off x="413982" y="5943772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1" name="Line 4"/>
          <p:cNvSpPr>
            <a:spLocks noChangeShapeType="1"/>
          </p:cNvSpPr>
          <p:nvPr/>
        </p:nvSpPr>
        <p:spPr bwMode="auto">
          <a:xfrm>
            <a:off x="413982" y="6380875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413982" y="6822578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413982" y="7290353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413982" y="7728989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13982" y="8167624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13982" y="8638468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413982" y="9078638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6351102" y="9229839"/>
            <a:ext cx="347294" cy="249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1" tIns="44997" rIns="89991" bIns="44997" anchor="ctr">
            <a:spAutoFit/>
          </a:bodyPr>
          <a:lstStyle/>
          <a:p>
            <a:pPr algn="r" eaLnBrk="0" hangingPunct="0"/>
            <a:fld id="{D39AE2AD-DA30-4EE3-96FB-640AA19FEBA2}" type="slidenum">
              <a:rPr lang="en-US" sz="1000" b="0">
                <a:solidFill>
                  <a:schemeClr val="tx1"/>
                </a:solidFill>
              </a:rPr>
              <a:pPr algn="r" eaLnBrk="0" hangingPunct="0"/>
              <a:t>‹#›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19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01808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07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0831" y="1414948"/>
            <a:ext cx="7546228" cy="1375834"/>
          </a:xfrm>
        </p:spPr>
        <p:txBody>
          <a:bodyPr lIns="0" rIns="0" anchor="b" anchorCtr="0">
            <a:normAutofit/>
          </a:bodyPr>
          <a:lstStyle>
            <a:lvl1pPr algn="l">
              <a:defRPr sz="3600" baseline="0"/>
            </a:lvl1pPr>
          </a:lstStyle>
          <a:p>
            <a:r>
              <a:rPr lang="en-US" dirty="0"/>
              <a:t>CLICK TO EDIT SESSION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0830" y="2790782"/>
            <a:ext cx="7567594" cy="1200329"/>
          </a:xfrm>
        </p:spPr>
        <p:txBody>
          <a:bodyPr wrap="square" lIns="0" rIns="0">
            <a:sp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Program Name                                                                            Date (e.g. July 1 to July 9, 2011)                                  Speaker/Faculty Name</a:t>
            </a:r>
          </a:p>
        </p:txBody>
      </p:sp>
    </p:spTree>
    <p:extLst>
      <p:ext uri="{BB962C8B-B14F-4D97-AF65-F5344CB8AC3E}">
        <p14:creationId xmlns:p14="http://schemas.microsoft.com/office/powerpoint/2010/main" val="1497536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0906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2659"/>
            <a:ext cx="5111750" cy="520639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523"/>
            <a:ext cx="3008313" cy="387253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1435100"/>
            <a:ext cx="3008313" cy="254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222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7142" y="4950686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07142" y="762861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7142" y="5517424"/>
            <a:ext cx="5486400" cy="8548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792288" y="5061215"/>
            <a:ext cx="54864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27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831" y="1414948"/>
            <a:ext cx="7546228" cy="1375834"/>
          </a:xfrm>
        </p:spPr>
        <p:txBody>
          <a:bodyPr lIns="0" rIns="0"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831" y="2790782"/>
            <a:ext cx="7546228" cy="73117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/>
          </p:nvPr>
        </p:nvSpPr>
        <p:spPr>
          <a:xfrm>
            <a:off x="820831" y="3741268"/>
            <a:ext cx="1373717" cy="430887"/>
          </a:xfrm>
          <a:noFill/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1400" b="1" i="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FontTx/>
              <a:buNone/>
              <a:defRPr sz="1400" b="1" i="0" baseline="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 algn="ctr">
              <a:buFontTx/>
              <a:buNone/>
              <a:defRPr sz="1400" b="1" i="0" baseline="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 algn="ctr">
              <a:buFontTx/>
              <a:buNone/>
              <a:defRPr sz="1400" b="1" i="0" baseline="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 algn="ctr">
              <a:buFontTx/>
              <a:buNone/>
              <a:defRPr sz="1400" b="1" i="0" baseline="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72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55334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9182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274637"/>
            <a:ext cx="8445500" cy="5686891"/>
          </a:xfrm>
        </p:spPr>
        <p:txBody>
          <a:bodyPr lIns="0" rIns="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939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416" y="4406900"/>
            <a:ext cx="831638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416" y="2906713"/>
            <a:ext cx="831638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4855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250" y="789880"/>
            <a:ext cx="41481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250" y="1429642"/>
            <a:ext cx="4148138" cy="45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789880"/>
            <a:ext cx="41497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29642"/>
            <a:ext cx="4149725" cy="45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0204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5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4941168"/>
            <a:ext cx="4402044" cy="888020"/>
          </a:xfrm>
        </p:spPr>
        <p:txBody>
          <a:bodyPr>
            <a:normAutofit/>
          </a:bodyPr>
          <a:lstStyle>
            <a:lvl1pPr>
              <a:defRPr sz="2000" b="0" i="1">
                <a:latin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619120" y="1628800"/>
            <a:ext cx="4402044" cy="306294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1">
                <a:latin typeface="Georgia"/>
              </a:defRPr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lipArt Placeholder 12"/>
          <p:cNvSpPr>
            <a:spLocks noGrp="1"/>
          </p:cNvSpPr>
          <p:nvPr>
            <p:ph type="clipArt" sz="quarter" idx="14"/>
          </p:nvPr>
        </p:nvSpPr>
        <p:spPr>
          <a:xfrm>
            <a:off x="2296" y="1628800"/>
            <a:ext cx="4377018" cy="3062941"/>
          </a:xfrm>
        </p:spPr>
        <p:txBody>
          <a:bodyPr/>
          <a:lstStyle/>
          <a:p>
            <a:r>
              <a:rPr lang="en-US" dirty="0"/>
              <a:t>Click icon to add clip art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381000" y="5013512"/>
            <a:ext cx="3367088" cy="369888"/>
          </a:xfrm>
        </p:spPr>
        <p:txBody>
          <a:bodyPr>
            <a:normAutofit/>
          </a:bodyPr>
          <a:lstStyle>
            <a:lvl1pPr marL="0" indent="0">
              <a:buNone/>
              <a:defRPr sz="1400" b="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712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60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381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9249" y="44624"/>
            <a:ext cx="7500665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250" y="764704"/>
            <a:ext cx="8445500" cy="5533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00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 spc="0" baseline="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7R2uVZYebE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20830" y="1996840"/>
            <a:ext cx="8053005" cy="1375834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</a:pPr>
            <a:r>
              <a:rPr lang="en-US" sz="3100" dirty="0"/>
              <a:t>MMA 867</a:t>
            </a:r>
            <a:br>
              <a:rPr lang="en-US" sz="3100" dirty="0"/>
            </a:br>
            <a:r>
              <a:rPr lang="en-US" sz="3100" dirty="0"/>
              <a:t>Predictive Analytics</a:t>
            </a:r>
            <a:br>
              <a:rPr lang="en-US" sz="3100" dirty="0"/>
            </a:br>
            <a:br>
              <a:rPr lang="en-US" sz="3200" dirty="0"/>
            </a:br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CA" sz="320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820830" y="3372674"/>
            <a:ext cx="7567594" cy="1200329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CA" dirty="0"/>
              <a:t>Master of Management Analytics </a:t>
            </a:r>
            <a:br>
              <a:rPr lang="en-CA" dirty="0"/>
            </a:br>
            <a:endParaRPr lang="en-CA" dirty="0"/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CA" dirty="0"/>
              <a:t>Jue Wang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49" y="1094733"/>
            <a:ext cx="8445500" cy="5533478"/>
          </a:xfrm>
        </p:spPr>
        <p:txBody>
          <a:bodyPr>
            <a:normAutofit/>
          </a:bodyPr>
          <a:lstStyle/>
          <a:p>
            <a:r>
              <a:rPr lang="en-US" sz="2000" dirty="0"/>
              <a:t>Step one: Transform S/D into a dummy variable (0,1)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Step two: Run a logistic regression model</a:t>
            </a:r>
          </a:p>
          <a:p>
            <a:pPr lvl="1"/>
            <a:r>
              <a:rPr lang="en-US" sz="2000" dirty="0"/>
              <a:t>Use an “S”-shaped curve (logit model) instead of a straight line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7666795"/>
              </p:ext>
            </p:extLst>
          </p:nvPr>
        </p:nvGraphicFramePr>
        <p:xfrm>
          <a:off x="1703048" y="2048864"/>
          <a:ext cx="4930516" cy="238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reeform 3"/>
          <p:cNvSpPr/>
          <p:nvPr/>
        </p:nvSpPr>
        <p:spPr>
          <a:xfrm>
            <a:off x="2922104" y="2315817"/>
            <a:ext cx="3379305" cy="1381540"/>
          </a:xfrm>
          <a:custGeom>
            <a:avLst/>
            <a:gdLst>
              <a:gd name="connsiteX0" fmla="*/ 0 w 3379305"/>
              <a:gd name="connsiteY0" fmla="*/ 1381540 h 1381540"/>
              <a:gd name="connsiteX1" fmla="*/ 506896 w 3379305"/>
              <a:gd name="connsiteY1" fmla="*/ 1361661 h 1381540"/>
              <a:gd name="connsiteX2" fmla="*/ 1073426 w 3379305"/>
              <a:gd name="connsiteY2" fmla="*/ 1272209 h 1381540"/>
              <a:gd name="connsiteX3" fmla="*/ 1441174 w 3379305"/>
              <a:gd name="connsiteY3" fmla="*/ 1053548 h 1381540"/>
              <a:gd name="connsiteX4" fmla="*/ 1639957 w 3379305"/>
              <a:gd name="connsiteY4" fmla="*/ 675861 h 1381540"/>
              <a:gd name="connsiteX5" fmla="*/ 1828800 w 3379305"/>
              <a:gd name="connsiteY5" fmla="*/ 288235 h 1381540"/>
              <a:gd name="connsiteX6" fmla="*/ 2156792 w 3379305"/>
              <a:gd name="connsiteY6" fmla="*/ 59635 h 1381540"/>
              <a:gd name="connsiteX7" fmla="*/ 2912166 w 3379305"/>
              <a:gd name="connsiteY7" fmla="*/ 9940 h 1381540"/>
              <a:gd name="connsiteX8" fmla="*/ 3379305 w 3379305"/>
              <a:gd name="connsiteY8" fmla="*/ 0 h 13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9305" h="1381540">
                <a:moveTo>
                  <a:pt x="0" y="1381540"/>
                </a:moveTo>
                <a:cubicBezTo>
                  <a:pt x="163996" y="1380711"/>
                  <a:pt x="327992" y="1379883"/>
                  <a:pt x="506896" y="1361661"/>
                </a:cubicBezTo>
                <a:cubicBezTo>
                  <a:pt x="685800" y="1343439"/>
                  <a:pt x="917713" y="1323561"/>
                  <a:pt x="1073426" y="1272209"/>
                </a:cubicBezTo>
                <a:cubicBezTo>
                  <a:pt x="1229139" y="1220857"/>
                  <a:pt x="1346752" y="1152939"/>
                  <a:pt x="1441174" y="1053548"/>
                </a:cubicBezTo>
                <a:cubicBezTo>
                  <a:pt x="1535596" y="954157"/>
                  <a:pt x="1575353" y="803413"/>
                  <a:pt x="1639957" y="675861"/>
                </a:cubicBezTo>
                <a:cubicBezTo>
                  <a:pt x="1704561" y="548309"/>
                  <a:pt x="1742661" y="390939"/>
                  <a:pt x="1828800" y="288235"/>
                </a:cubicBezTo>
                <a:cubicBezTo>
                  <a:pt x="1914939" y="185531"/>
                  <a:pt x="1976231" y="106017"/>
                  <a:pt x="2156792" y="59635"/>
                </a:cubicBezTo>
                <a:cubicBezTo>
                  <a:pt x="2337353" y="13252"/>
                  <a:pt x="2708414" y="19879"/>
                  <a:pt x="2912166" y="9940"/>
                </a:cubicBezTo>
                <a:cubicBezTo>
                  <a:pt x="3115918" y="1"/>
                  <a:pt x="3296479" y="1657"/>
                  <a:pt x="3379305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328" y="2840659"/>
            <a:ext cx="1011307" cy="34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2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372" y="959304"/>
            <a:ext cx="8445500" cy="30981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It is natural to interpret the "Y" variable as the probability of death.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We predict the probability of death, not the death itself.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Linear model is not suitable for predicting probabilities, because it cannot guarantee “0&lt;the prediction &lt;1”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Logistic regression is a simple yet powerful model for predicting probability.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There are other models too (e.g., </a:t>
            </a:r>
            <a:r>
              <a:rPr lang="en-US" sz="2000" dirty="0" err="1"/>
              <a:t>Probit</a:t>
            </a:r>
            <a:r>
              <a:rPr lang="en-US" sz="2000" dirty="0"/>
              <a:t>), but logit model often works the best.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78" y="0"/>
            <a:ext cx="8009010" cy="648072"/>
          </a:xfrm>
        </p:spPr>
        <p:txBody>
          <a:bodyPr/>
          <a:lstStyle/>
          <a:p>
            <a:r>
              <a:rPr lang="en-US" dirty="0"/>
              <a:t>   Logistic Regression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791" y="4164496"/>
            <a:ext cx="1689558" cy="548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898" y="4959626"/>
            <a:ext cx="3007692" cy="2584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93917" y="4261654"/>
            <a:ext cx="1959191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600" b="0">
                <a:effectLst/>
              </a:rPr>
              <a:t>Probability of “y=1” </a:t>
            </a:r>
            <a:endParaRPr lang="en-US" sz="1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369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Logit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9249" y="3802031"/>
                <a:ext cx="8445500" cy="2367741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What does the intercept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mean?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What does the slope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dirty="0"/>
                  <a:t>mean? </a:t>
                </a:r>
              </a:p>
              <a:p>
                <a:endParaRPr lang="en-US" sz="2000" dirty="0"/>
              </a:p>
              <a:p>
                <a:pPr lvl="2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49" y="3802031"/>
                <a:ext cx="8445500" cy="2367741"/>
              </a:xfrm>
              <a:blipFill rotWithShape="0">
                <a:blip r:embed="rId2"/>
                <a:stretch>
                  <a:fillRect l="-649" t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1812378" y="885985"/>
            <a:ext cx="4930516" cy="2383200"/>
            <a:chOff x="1812378" y="885985"/>
            <a:chExt cx="4930516" cy="2383200"/>
          </a:xfrm>
        </p:grpSpPr>
        <p:graphicFrame>
          <p:nvGraphicFramePr>
            <p:cNvPr id="7" name="Chart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2945766"/>
                </p:ext>
              </p:extLst>
            </p:nvPr>
          </p:nvGraphicFramePr>
          <p:xfrm>
            <a:off x="1812378" y="885985"/>
            <a:ext cx="4930516" cy="238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Freeform 3"/>
            <p:cNvSpPr/>
            <p:nvPr/>
          </p:nvSpPr>
          <p:spPr>
            <a:xfrm>
              <a:off x="3031434" y="1152938"/>
              <a:ext cx="3379305" cy="1381540"/>
            </a:xfrm>
            <a:custGeom>
              <a:avLst/>
              <a:gdLst>
                <a:gd name="connsiteX0" fmla="*/ 0 w 3379305"/>
                <a:gd name="connsiteY0" fmla="*/ 1381540 h 1381540"/>
                <a:gd name="connsiteX1" fmla="*/ 506896 w 3379305"/>
                <a:gd name="connsiteY1" fmla="*/ 1361661 h 1381540"/>
                <a:gd name="connsiteX2" fmla="*/ 1073426 w 3379305"/>
                <a:gd name="connsiteY2" fmla="*/ 1272209 h 1381540"/>
                <a:gd name="connsiteX3" fmla="*/ 1441174 w 3379305"/>
                <a:gd name="connsiteY3" fmla="*/ 1053548 h 1381540"/>
                <a:gd name="connsiteX4" fmla="*/ 1639957 w 3379305"/>
                <a:gd name="connsiteY4" fmla="*/ 675861 h 1381540"/>
                <a:gd name="connsiteX5" fmla="*/ 1828800 w 3379305"/>
                <a:gd name="connsiteY5" fmla="*/ 288235 h 1381540"/>
                <a:gd name="connsiteX6" fmla="*/ 2156792 w 3379305"/>
                <a:gd name="connsiteY6" fmla="*/ 59635 h 1381540"/>
                <a:gd name="connsiteX7" fmla="*/ 2912166 w 3379305"/>
                <a:gd name="connsiteY7" fmla="*/ 9940 h 1381540"/>
                <a:gd name="connsiteX8" fmla="*/ 3379305 w 3379305"/>
                <a:gd name="connsiteY8" fmla="*/ 0 h 138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305" h="1381540">
                  <a:moveTo>
                    <a:pt x="0" y="1381540"/>
                  </a:moveTo>
                  <a:cubicBezTo>
                    <a:pt x="163996" y="1380711"/>
                    <a:pt x="327992" y="1379883"/>
                    <a:pt x="506896" y="1361661"/>
                  </a:cubicBezTo>
                  <a:cubicBezTo>
                    <a:pt x="685800" y="1343439"/>
                    <a:pt x="917713" y="1323561"/>
                    <a:pt x="1073426" y="1272209"/>
                  </a:cubicBezTo>
                  <a:cubicBezTo>
                    <a:pt x="1229139" y="1220857"/>
                    <a:pt x="1346752" y="1152939"/>
                    <a:pt x="1441174" y="1053548"/>
                  </a:cubicBezTo>
                  <a:cubicBezTo>
                    <a:pt x="1535596" y="954157"/>
                    <a:pt x="1575353" y="803413"/>
                    <a:pt x="1639957" y="675861"/>
                  </a:cubicBezTo>
                  <a:cubicBezTo>
                    <a:pt x="1704561" y="548309"/>
                    <a:pt x="1742661" y="390939"/>
                    <a:pt x="1828800" y="288235"/>
                  </a:cubicBezTo>
                  <a:cubicBezTo>
                    <a:pt x="1914939" y="185531"/>
                    <a:pt x="1976231" y="106017"/>
                    <a:pt x="2156792" y="59635"/>
                  </a:cubicBezTo>
                  <a:cubicBezTo>
                    <a:pt x="2337353" y="13252"/>
                    <a:pt x="2708414" y="19879"/>
                    <a:pt x="2912166" y="9940"/>
                  </a:cubicBezTo>
                  <a:cubicBezTo>
                    <a:pt x="3115918" y="1"/>
                    <a:pt x="3296479" y="1657"/>
                    <a:pt x="3379305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2780" y="1608247"/>
              <a:ext cx="1011307" cy="346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7456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567" y="95054"/>
            <a:ext cx="7741014" cy="648072"/>
          </a:xfrm>
        </p:spPr>
        <p:txBody>
          <a:bodyPr/>
          <a:lstStyle/>
          <a:p>
            <a:r>
              <a:rPr lang="en-US" dirty="0"/>
              <a:t>Logistic Regression in 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67" y="886553"/>
            <a:ext cx="7896081" cy="2969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67" y="3999332"/>
            <a:ext cx="3596701" cy="272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39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Predicting continuous quantities </a:t>
            </a:r>
          </a:p>
          <a:p>
            <a:pPr lvl="1"/>
            <a:r>
              <a:rPr lang="en-US" sz="2000" dirty="0"/>
              <a:t>Mean Squared Error (MSE)</a:t>
            </a:r>
          </a:p>
          <a:p>
            <a:endParaRPr lang="en-US" sz="2000" dirty="0"/>
          </a:p>
          <a:p>
            <a:r>
              <a:rPr lang="en-US" sz="2000" dirty="0"/>
              <a:t>Predicting categorical quantities </a:t>
            </a:r>
          </a:p>
          <a:p>
            <a:pPr lvl="2"/>
            <a:r>
              <a:rPr lang="en-US" sz="2000" dirty="0"/>
              <a:t>Confusion matrix </a:t>
            </a:r>
          </a:p>
          <a:p>
            <a:pPr lvl="2"/>
            <a:r>
              <a:rPr lang="en-US" sz="2000" dirty="0"/>
              <a:t>ROC (receiver operating characteristic) curve and AUC (area under curve)</a:t>
            </a:r>
          </a:p>
          <a:p>
            <a:pPr lvl="1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49" y="44624"/>
            <a:ext cx="7896254" cy="648072"/>
          </a:xfrm>
        </p:spPr>
        <p:txBody>
          <a:bodyPr/>
          <a:lstStyle/>
          <a:p>
            <a:r>
              <a:rPr lang="en-CA" altLang="en-US" dirty="0">
                <a:ea typeface="ＭＳ Ｐゴシック" pitchFamily="1" charset="-128"/>
              </a:rPr>
              <a:t>Module 2: Measuring the accuracy of prediction</a:t>
            </a:r>
          </a:p>
        </p:txBody>
      </p:sp>
    </p:spTree>
    <p:extLst>
      <p:ext uri="{BB962C8B-B14F-4D97-AF65-F5344CB8AC3E}">
        <p14:creationId xmlns:p14="http://schemas.microsoft.com/office/powerpoint/2010/main" val="171850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Choose a threshold 0&lt;T&lt;1	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If the predicted probability &gt; T, then set “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=1”; Otherwise, “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=0” 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Example: T=0.5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49" t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4519" y="75591"/>
            <a:ext cx="7871791" cy="648072"/>
          </a:xfrm>
        </p:spPr>
        <p:txBody>
          <a:bodyPr/>
          <a:lstStyle/>
          <a:p>
            <a:r>
              <a:rPr lang="en-US" dirty="0"/>
              <a:t>Threshold rule: Convert Predicted Prob. back to 0/1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690800" y="2425796"/>
            <a:ext cx="5487720" cy="2546364"/>
            <a:chOff x="1634239" y="1388848"/>
            <a:chExt cx="5487720" cy="2546364"/>
          </a:xfrm>
        </p:grpSpPr>
        <p:grpSp>
          <p:nvGrpSpPr>
            <p:cNvPr id="47" name="Group 46"/>
            <p:cNvGrpSpPr/>
            <p:nvPr/>
          </p:nvGrpSpPr>
          <p:grpSpPr>
            <a:xfrm>
              <a:off x="1634239" y="1552012"/>
              <a:ext cx="5487720" cy="2383200"/>
              <a:chOff x="1812378" y="885985"/>
              <a:chExt cx="5487720" cy="2383200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6594456" y="2442708"/>
                <a:ext cx="705642" cy="279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9" b="0" dirty="0">
                    <a:effectLst/>
                  </a:rPr>
                  <a:t>Survive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594456" y="885985"/>
                <a:ext cx="617477" cy="279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9" b="0" dirty="0">
                    <a:effectLst/>
                  </a:rPr>
                  <a:t>Death</a:t>
                </a:r>
              </a:p>
            </p:txBody>
          </p:sp>
          <p:graphicFrame>
            <p:nvGraphicFramePr>
              <p:cNvPr id="64" name="Chart 6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73422349"/>
                  </p:ext>
                </p:extLst>
              </p:nvPr>
            </p:nvGraphicFramePr>
            <p:xfrm>
              <a:off x="1812378" y="885985"/>
              <a:ext cx="4930516" cy="238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65" name="Freeform 64"/>
              <p:cNvSpPr/>
              <p:nvPr/>
            </p:nvSpPr>
            <p:spPr>
              <a:xfrm>
                <a:off x="3031434" y="1152938"/>
                <a:ext cx="3379305" cy="1381540"/>
              </a:xfrm>
              <a:custGeom>
                <a:avLst/>
                <a:gdLst>
                  <a:gd name="connsiteX0" fmla="*/ 0 w 3379305"/>
                  <a:gd name="connsiteY0" fmla="*/ 1381540 h 1381540"/>
                  <a:gd name="connsiteX1" fmla="*/ 506896 w 3379305"/>
                  <a:gd name="connsiteY1" fmla="*/ 1361661 h 1381540"/>
                  <a:gd name="connsiteX2" fmla="*/ 1073426 w 3379305"/>
                  <a:gd name="connsiteY2" fmla="*/ 1272209 h 1381540"/>
                  <a:gd name="connsiteX3" fmla="*/ 1441174 w 3379305"/>
                  <a:gd name="connsiteY3" fmla="*/ 1053548 h 1381540"/>
                  <a:gd name="connsiteX4" fmla="*/ 1639957 w 3379305"/>
                  <a:gd name="connsiteY4" fmla="*/ 675861 h 1381540"/>
                  <a:gd name="connsiteX5" fmla="*/ 1828800 w 3379305"/>
                  <a:gd name="connsiteY5" fmla="*/ 288235 h 1381540"/>
                  <a:gd name="connsiteX6" fmla="*/ 2156792 w 3379305"/>
                  <a:gd name="connsiteY6" fmla="*/ 59635 h 1381540"/>
                  <a:gd name="connsiteX7" fmla="*/ 2912166 w 3379305"/>
                  <a:gd name="connsiteY7" fmla="*/ 9940 h 1381540"/>
                  <a:gd name="connsiteX8" fmla="*/ 3379305 w 3379305"/>
                  <a:gd name="connsiteY8" fmla="*/ 0 h 138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9305" h="1381540">
                    <a:moveTo>
                      <a:pt x="0" y="1381540"/>
                    </a:moveTo>
                    <a:cubicBezTo>
                      <a:pt x="163996" y="1380711"/>
                      <a:pt x="327992" y="1379883"/>
                      <a:pt x="506896" y="1361661"/>
                    </a:cubicBezTo>
                    <a:cubicBezTo>
                      <a:pt x="685800" y="1343439"/>
                      <a:pt x="917713" y="1323561"/>
                      <a:pt x="1073426" y="1272209"/>
                    </a:cubicBezTo>
                    <a:cubicBezTo>
                      <a:pt x="1229139" y="1220857"/>
                      <a:pt x="1346752" y="1152939"/>
                      <a:pt x="1441174" y="1053548"/>
                    </a:cubicBezTo>
                    <a:cubicBezTo>
                      <a:pt x="1535596" y="954157"/>
                      <a:pt x="1575353" y="803413"/>
                      <a:pt x="1639957" y="675861"/>
                    </a:cubicBezTo>
                    <a:cubicBezTo>
                      <a:pt x="1704561" y="548309"/>
                      <a:pt x="1742661" y="390939"/>
                      <a:pt x="1828800" y="288235"/>
                    </a:cubicBezTo>
                    <a:cubicBezTo>
                      <a:pt x="1914939" y="185531"/>
                      <a:pt x="1976231" y="106017"/>
                      <a:pt x="2156792" y="59635"/>
                    </a:cubicBezTo>
                    <a:cubicBezTo>
                      <a:pt x="2337353" y="13252"/>
                      <a:pt x="2708414" y="19879"/>
                      <a:pt x="2912166" y="9940"/>
                    </a:cubicBezTo>
                    <a:cubicBezTo>
                      <a:pt x="3115918" y="1"/>
                      <a:pt x="3296479" y="1657"/>
                      <a:pt x="3379305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4482464" y="2945978"/>
              <a:ext cx="1432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65231" y="1388848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78807" y="1398124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391450" y="1399450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749259" y="1407401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83214" y="1415352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06057" y="1403451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0</a:t>
              </a:r>
              <a:endParaRPr lang="en-US" sz="1400" b="0" dirty="0">
                <a:effectLst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99431" y="3328992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effectLst/>
                </a:rPr>
                <a:t>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027438" y="3331642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effectLst/>
                </a:rPr>
                <a:t>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17445" y="3325016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effectLst/>
                </a:rPr>
                <a:t>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735890" y="3326341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0</a:t>
              </a:r>
              <a:endParaRPr lang="en-US" sz="1400" b="0" dirty="0">
                <a:effectLst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633062" y="3325016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0</a:t>
              </a:r>
              <a:endParaRPr lang="en-US" sz="1400" b="0" dirty="0">
                <a:effectLst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96143" y="1400775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833878" y="2940932"/>
              <a:ext cx="1432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56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6758" y="790429"/>
            <a:ext cx="8445500" cy="695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If </a:t>
            </a:r>
            <a:r>
              <a:rPr lang="en-US" sz="2000"/>
              <a:t>we choose T=0.5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4519" y="75591"/>
            <a:ext cx="7871791" cy="648072"/>
          </a:xfrm>
        </p:spPr>
        <p:txBody>
          <a:bodyPr/>
          <a:lstStyle/>
          <a:p>
            <a:r>
              <a:rPr lang="en-US" dirty="0"/>
              <a:t>Threshold rule: Convert Predicted Prob. back to 0/1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841108"/>
              </p:ext>
            </p:extLst>
          </p:nvPr>
        </p:nvGraphicFramePr>
        <p:xfrm>
          <a:off x="1546027" y="3853965"/>
          <a:ext cx="3610434" cy="286141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35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1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14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Actually died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Actually</a:t>
                      </a:r>
                      <a:r>
                        <a:rPr lang="en-CA" sz="1500" baseline="0" dirty="0">
                          <a:effectLst/>
                        </a:rPr>
                        <a:t> survived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72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Predicted death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 True</a:t>
                      </a:r>
                      <a:r>
                        <a:rPr lang="en-CA" sz="1500" baseline="0" dirty="0">
                          <a:effectLst/>
                        </a:rPr>
                        <a:t> Positive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6</a:t>
                      </a:r>
                    </a:p>
                  </a:txBody>
                  <a:tcPr marL="41791" marR="417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False </a:t>
                      </a:r>
                      <a:r>
                        <a:rPr lang="en-CA" sz="1500" baseline="0" dirty="0">
                          <a:effectLst/>
                        </a:rPr>
                        <a:t>Positive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2</a:t>
                      </a:r>
                    </a:p>
                  </a:txBody>
                  <a:tcPr marL="41791" marR="417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7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 Predicted survival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False </a:t>
                      </a:r>
                      <a:r>
                        <a:rPr lang="en-CA" sz="1500" baseline="0" dirty="0">
                          <a:effectLst/>
                        </a:rPr>
                        <a:t>Negative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1</a:t>
                      </a:r>
                    </a:p>
                  </a:txBody>
                  <a:tcPr marL="41791" marR="417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True</a:t>
                      </a:r>
                      <a:r>
                        <a:rPr lang="en-CA" sz="1500" baseline="0" dirty="0">
                          <a:effectLst/>
                        </a:rPr>
                        <a:t> Negative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5</a:t>
                      </a:r>
                    </a:p>
                  </a:txBody>
                  <a:tcPr marL="41791" marR="417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690800" y="1167102"/>
            <a:ext cx="4930516" cy="2546364"/>
            <a:chOff x="1634239" y="1388848"/>
            <a:chExt cx="4930516" cy="2546364"/>
          </a:xfrm>
        </p:grpSpPr>
        <p:grpSp>
          <p:nvGrpSpPr>
            <p:cNvPr id="5" name="Group 4"/>
            <p:cNvGrpSpPr/>
            <p:nvPr/>
          </p:nvGrpSpPr>
          <p:grpSpPr>
            <a:xfrm>
              <a:off x="1634239" y="1552012"/>
              <a:ext cx="4930516" cy="2383200"/>
              <a:chOff x="1812378" y="885985"/>
              <a:chExt cx="4930516" cy="2383200"/>
            </a:xfrm>
          </p:grpSpPr>
          <p:graphicFrame>
            <p:nvGraphicFramePr>
              <p:cNvPr id="8" name="Chart 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0291202"/>
                  </p:ext>
                </p:extLst>
              </p:nvPr>
            </p:nvGraphicFramePr>
            <p:xfrm>
              <a:off x="1812378" y="885985"/>
              <a:ext cx="4930516" cy="238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9" name="Freeform 8"/>
              <p:cNvSpPr/>
              <p:nvPr/>
            </p:nvSpPr>
            <p:spPr>
              <a:xfrm>
                <a:off x="3031434" y="1152938"/>
                <a:ext cx="3379305" cy="1381540"/>
              </a:xfrm>
              <a:custGeom>
                <a:avLst/>
                <a:gdLst>
                  <a:gd name="connsiteX0" fmla="*/ 0 w 3379305"/>
                  <a:gd name="connsiteY0" fmla="*/ 1381540 h 1381540"/>
                  <a:gd name="connsiteX1" fmla="*/ 506896 w 3379305"/>
                  <a:gd name="connsiteY1" fmla="*/ 1361661 h 1381540"/>
                  <a:gd name="connsiteX2" fmla="*/ 1073426 w 3379305"/>
                  <a:gd name="connsiteY2" fmla="*/ 1272209 h 1381540"/>
                  <a:gd name="connsiteX3" fmla="*/ 1441174 w 3379305"/>
                  <a:gd name="connsiteY3" fmla="*/ 1053548 h 1381540"/>
                  <a:gd name="connsiteX4" fmla="*/ 1639957 w 3379305"/>
                  <a:gd name="connsiteY4" fmla="*/ 675861 h 1381540"/>
                  <a:gd name="connsiteX5" fmla="*/ 1828800 w 3379305"/>
                  <a:gd name="connsiteY5" fmla="*/ 288235 h 1381540"/>
                  <a:gd name="connsiteX6" fmla="*/ 2156792 w 3379305"/>
                  <a:gd name="connsiteY6" fmla="*/ 59635 h 1381540"/>
                  <a:gd name="connsiteX7" fmla="*/ 2912166 w 3379305"/>
                  <a:gd name="connsiteY7" fmla="*/ 9940 h 1381540"/>
                  <a:gd name="connsiteX8" fmla="*/ 3379305 w 3379305"/>
                  <a:gd name="connsiteY8" fmla="*/ 0 h 138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9305" h="1381540">
                    <a:moveTo>
                      <a:pt x="0" y="1381540"/>
                    </a:moveTo>
                    <a:cubicBezTo>
                      <a:pt x="163996" y="1380711"/>
                      <a:pt x="327992" y="1379883"/>
                      <a:pt x="506896" y="1361661"/>
                    </a:cubicBezTo>
                    <a:cubicBezTo>
                      <a:pt x="685800" y="1343439"/>
                      <a:pt x="917713" y="1323561"/>
                      <a:pt x="1073426" y="1272209"/>
                    </a:cubicBezTo>
                    <a:cubicBezTo>
                      <a:pt x="1229139" y="1220857"/>
                      <a:pt x="1346752" y="1152939"/>
                      <a:pt x="1441174" y="1053548"/>
                    </a:cubicBezTo>
                    <a:cubicBezTo>
                      <a:pt x="1535596" y="954157"/>
                      <a:pt x="1575353" y="803413"/>
                      <a:pt x="1639957" y="675861"/>
                    </a:cubicBezTo>
                    <a:cubicBezTo>
                      <a:pt x="1704561" y="548309"/>
                      <a:pt x="1742661" y="390939"/>
                      <a:pt x="1828800" y="288235"/>
                    </a:cubicBezTo>
                    <a:cubicBezTo>
                      <a:pt x="1914939" y="185531"/>
                      <a:pt x="1976231" y="106017"/>
                      <a:pt x="2156792" y="59635"/>
                    </a:cubicBezTo>
                    <a:cubicBezTo>
                      <a:pt x="2337353" y="13252"/>
                      <a:pt x="2708414" y="19879"/>
                      <a:pt x="2912166" y="9940"/>
                    </a:cubicBezTo>
                    <a:cubicBezTo>
                      <a:pt x="3115918" y="1"/>
                      <a:pt x="3296479" y="1657"/>
                      <a:pt x="3379305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4482464" y="2945978"/>
              <a:ext cx="1432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65231" y="1388848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78807" y="1398124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91450" y="1399450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49259" y="1407401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83214" y="1415352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06057" y="1403451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0</a:t>
              </a:r>
              <a:endParaRPr lang="en-US" sz="1400" b="0" dirty="0">
                <a:effectLst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99431" y="3328992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effectLst/>
                </a:rPr>
                <a:t>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27438" y="3331642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effectLst/>
                </a:rPr>
                <a:t>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17445" y="3325016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effectLst/>
                </a:rPr>
                <a:t>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35890" y="3326341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0</a:t>
              </a:r>
              <a:endParaRPr lang="en-US" sz="1400" b="0" dirty="0">
                <a:effectLst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33062" y="3325016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0</a:t>
              </a:r>
              <a:endParaRPr lang="en-US" sz="1400" b="0" dirty="0">
                <a:effectLst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96143" y="1400775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33878" y="2940932"/>
              <a:ext cx="1432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</p:grpSp>
      <p:sp>
        <p:nvSpPr>
          <p:cNvPr id="27" name="Content Placeholder 1"/>
          <p:cNvSpPr txBox="1">
            <a:spLocks/>
          </p:cNvSpPr>
          <p:nvPr/>
        </p:nvSpPr>
        <p:spPr>
          <a:xfrm>
            <a:off x="5930357" y="4809659"/>
            <a:ext cx="2155954" cy="8787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2000" b="0" dirty="0">
                <a:effectLst/>
              </a:rPr>
              <a:t>Accuracy rate (T=0.5)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000" b="0" dirty="0">
                <a:effectLst/>
              </a:rPr>
              <a:t>= (6+5)/(6+2+1+5)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000" b="0" dirty="0">
                <a:effectLst/>
              </a:rPr>
              <a:t>= 11/14=78.6%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0233" y="4364581"/>
            <a:ext cx="23246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effectLst/>
              </a:rPr>
              <a:t>Confusion Matrix (T=0.5)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17835" y="5880054"/>
            <a:ext cx="3112647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63" b="0" dirty="0">
                <a:effectLst/>
                <a:latin typeface="+mj-lt"/>
              </a:rPr>
              <a:t>Misclassification rate= 1- accuracy rate</a:t>
            </a:r>
            <a:endParaRPr lang="en-US" sz="1463" b="0" dirty="0">
              <a:effectLst/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644227" y="6302168"/>
            <a:ext cx="3157596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63" b="0" dirty="0">
                <a:effectLst/>
                <a:latin typeface="+mj-lt"/>
              </a:rPr>
              <a:t>What is </a:t>
            </a:r>
            <a:r>
              <a:rPr lang="en-CA" sz="1463" b="0">
                <a:effectLst/>
                <a:latin typeface="+mj-lt"/>
              </a:rPr>
              <a:t>the limitation of accuracy rate?</a:t>
            </a:r>
            <a:endParaRPr lang="en-US" sz="1463" b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560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dirty="0"/>
              <a:t>Sensitivity/ Specificity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77384" y="1112334"/>
            <a:ext cx="23246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effectLst/>
              </a:rPr>
              <a:t>Confusion Matrix (T=0.5) 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6723" y="5144801"/>
            <a:ext cx="60007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0" dirty="0">
                <a:effectLst/>
              </a:rPr>
              <a:t>Sensitivity= True Positive  / Actual Positive =6/(</a:t>
            </a:r>
            <a:r>
              <a:rPr lang="en-CA" sz="1600" b="0">
                <a:effectLst/>
              </a:rPr>
              <a:t>6+1)=85.7%</a:t>
            </a:r>
            <a:endParaRPr lang="en-US" sz="1600" b="0" dirty="0"/>
          </a:p>
        </p:txBody>
      </p:sp>
      <p:sp>
        <p:nvSpPr>
          <p:cNvPr id="8" name="Rectangle 7"/>
          <p:cNvSpPr/>
          <p:nvPr/>
        </p:nvSpPr>
        <p:spPr>
          <a:xfrm>
            <a:off x="1276723" y="5556667"/>
            <a:ext cx="64626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0" dirty="0">
                <a:effectLst/>
              </a:rPr>
              <a:t>Specificity= True Negative / Actual Negative =5/(5+2)=71.4%</a:t>
            </a:r>
            <a:endParaRPr lang="en-US" sz="1600" b="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323823"/>
              </p:ext>
            </p:extLst>
          </p:nvPr>
        </p:nvGraphicFramePr>
        <p:xfrm>
          <a:off x="2046709" y="1693973"/>
          <a:ext cx="3610434" cy="286141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35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1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14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Actually died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Actually</a:t>
                      </a:r>
                      <a:r>
                        <a:rPr lang="en-CA" sz="1500" baseline="0" dirty="0">
                          <a:effectLst/>
                        </a:rPr>
                        <a:t> survived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72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Predicted death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 True</a:t>
                      </a:r>
                      <a:r>
                        <a:rPr lang="en-CA" sz="1500" baseline="0" dirty="0">
                          <a:effectLst/>
                        </a:rPr>
                        <a:t> Positive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6</a:t>
                      </a:r>
                    </a:p>
                  </a:txBody>
                  <a:tcPr marL="41791" marR="417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False </a:t>
                      </a:r>
                      <a:r>
                        <a:rPr lang="en-CA" sz="1500" baseline="0" dirty="0">
                          <a:effectLst/>
                        </a:rPr>
                        <a:t>Positive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2</a:t>
                      </a:r>
                    </a:p>
                  </a:txBody>
                  <a:tcPr marL="41791" marR="417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7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 Predicted survival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False </a:t>
                      </a:r>
                      <a:r>
                        <a:rPr lang="en-CA" sz="1500" baseline="0" dirty="0">
                          <a:effectLst/>
                        </a:rPr>
                        <a:t>Negative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1</a:t>
                      </a:r>
                    </a:p>
                  </a:txBody>
                  <a:tcPr marL="41791" marR="417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True</a:t>
                      </a:r>
                      <a:r>
                        <a:rPr lang="en-CA" sz="1500" baseline="0" dirty="0">
                          <a:effectLst/>
                        </a:rPr>
                        <a:t> Negative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5</a:t>
                      </a:r>
                    </a:p>
                  </a:txBody>
                  <a:tcPr marL="41791" marR="417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74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ROC = "receiver operating characteristic”</a:t>
            </a:r>
          </a:p>
          <a:p>
            <a:r>
              <a:rPr lang="en-US" sz="2000" dirty="0"/>
              <a:t>Generated by varying the threshold T from 0 to 1</a:t>
            </a:r>
          </a:p>
          <a:p>
            <a:endParaRPr lang="en-US" sz="2000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670433245"/>
              </p:ext>
            </p:extLst>
          </p:nvPr>
        </p:nvGraphicFramePr>
        <p:xfrm>
          <a:off x="840719" y="2153127"/>
          <a:ext cx="7546491" cy="4923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Oval 4"/>
          <p:cNvSpPr/>
          <p:nvPr/>
        </p:nvSpPr>
        <p:spPr>
          <a:xfrm>
            <a:off x="2911427" y="3409862"/>
            <a:ext cx="186200" cy="19138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63415" y="3102085"/>
            <a:ext cx="696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effectLst/>
              </a:rPr>
              <a:t>T=0.5 </a:t>
            </a:r>
          </a:p>
        </p:txBody>
      </p:sp>
      <p:sp>
        <p:nvSpPr>
          <p:cNvPr id="7" name="Oval 6"/>
          <p:cNvSpPr/>
          <p:nvPr/>
        </p:nvSpPr>
        <p:spPr>
          <a:xfrm>
            <a:off x="6130302" y="2352306"/>
            <a:ext cx="186200" cy="19138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43029" y="1999238"/>
            <a:ext cx="5469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effectLst/>
              </a:rPr>
              <a:t>T=0 </a:t>
            </a:r>
            <a:endParaRPr lang="en-US" sz="1400" dirty="0">
              <a:effectLst/>
            </a:endParaRPr>
          </a:p>
        </p:txBody>
      </p:sp>
      <p:sp>
        <p:nvSpPr>
          <p:cNvPr id="9" name="Oval 8"/>
          <p:cNvSpPr/>
          <p:nvPr/>
        </p:nvSpPr>
        <p:spPr>
          <a:xfrm>
            <a:off x="2315166" y="5505690"/>
            <a:ext cx="186200" cy="19138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80120" y="5621659"/>
            <a:ext cx="5469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effectLst/>
              </a:rPr>
              <a:t>T=1 </a:t>
            </a:r>
          </a:p>
        </p:txBody>
      </p:sp>
    </p:spTree>
    <p:extLst>
      <p:ext uri="{BB962C8B-B14F-4D97-AF65-F5344CB8AC3E}">
        <p14:creationId xmlns:p14="http://schemas.microsoft.com/office/powerpoint/2010/main" val="1654589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(Area Under Curve)</a:t>
            </a:r>
          </a:p>
        </p:txBody>
      </p:sp>
      <p:graphicFrame>
        <p:nvGraphicFramePr>
          <p:cNvPr id="3" name="Chart 2"/>
          <p:cNvGraphicFramePr/>
          <p:nvPr/>
        </p:nvGraphicFramePr>
        <p:xfrm>
          <a:off x="349250" y="1786051"/>
          <a:ext cx="5407508" cy="3047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reeform 4"/>
          <p:cNvSpPr/>
          <p:nvPr/>
        </p:nvSpPr>
        <p:spPr>
          <a:xfrm>
            <a:off x="1332000" y="1980450"/>
            <a:ext cx="3074400" cy="2033886"/>
          </a:xfrm>
          <a:custGeom>
            <a:avLst/>
            <a:gdLst>
              <a:gd name="connsiteX0" fmla="*/ 0 w 4431323"/>
              <a:gd name="connsiteY0" fmla="*/ 2349305 h 2391508"/>
              <a:gd name="connsiteX1" fmla="*/ 548640 w 4431323"/>
              <a:gd name="connsiteY1" fmla="*/ 844062 h 2391508"/>
              <a:gd name="connsiteX2" fmla="*/ 1181686 w 4431323"/>
              <a:gd name="connsiteY2" fmla="*/ 576776 h 2391508"/>
              <a:gd name="connsiteX3" fmla="*/ 1772529 w 4431323"/>
              <a:gd name="connsiteY3" fmla="*/ 168813 h 2391508"/>
              <a:gd name="connsiteX4" fmla="*/ 2630659 w 4431323"/>
              <a:gd name="connsiteY4" fmla="*/ 154745 h 2391508"/>
              <a:gd name="connsiteX5" fmla="*/ 3108960 w 4431323"/>
              <a:gd name="connsiteY5" fmla="*/ 70339 h 2391508"/>
              <a:gd name="connsiteX6" fmla="*/ 4403188 w 4431323"/>
              <a:gd name="connsiteY6" fmla="*/ 0 h 2391508"/>
              <a:gd name="connsiteX7" fmla="*/ 4431323 w 4431323"/>
              <a:gd name="connsiteY7" fmla="*/ 2391508 h 2391508"/>
              <a:gd name="connsiteX8" fmla="*/ 0 w 4431323"/>
              <a:gd name="connsiteY8" fmla="*/ 2349305 h 2391508"/>
              <a:gd name="connsiteX0" fmla="*/ 0 w 4403188"/>
              <a:gd name="connsiteY0" fmla="*/ 2349305 h 2349305"/>
              <a:gd name="connsiteX1" fmla="*/ 548640 w 4403188"/>
              <a:gd name="connsiteY1" fmla="*/ 844062 h 2349305"/>
              <a:gd name="connsiteX2" fmla="*/ 1181686 w 4403188"/>
              <a:gd name="connsiteY2" fmla="*/ 576776 h 2349305"/>
              <a:gd name="connsiteX3" fmla="*/ 1772529 w 4403188"/>
              <a:gd name="connsiteY3" fmla="*/ 168813 h 2349305"/>
              <a:gd name="connsiteX4" fmla="*/ 2630659 w 4403188"/>
              <a:gd name="connsiteY4" fmla="*/ 154745 h 2349305"/>
              <a:gd name="connsiteX5" fmla="*/ 3108960 w 4403188"/>
              <a:gd name="connsiteY5" fmla="*/ 70339 h 2349305"/>
              <a:gd name="connsiteX6" fmla="*/ 4403188 w 4403188"/>
              <a:gd name="connsiteY6" fmla="*/ 0 h 2349305"/>
              <a:gd name="connsiteX7" fmla="*/ 4368004 w 4403188"/>
              <a:gd name="connsiteY7" fmla="*/ 2344954 h 2349305"/>
              <a:gd name="connsiteX8" fmla="*/ 0 w 4403188"/>
              <a:gd name="connsiteY8" fmla="*/ 2349305 h 2349305"/>
              <a:gd name="connsiteX0" fmla="*/ 0 w 4368004"/>
              <a:gd name="connsiteY0" fmla="*/ 2349305 h 2349305"/>
              <a:gd name="connsiteX1" fmla="*/ 548640 w 4368004"/>
              <a:gd name="connsiteY1" fmla="*/ 844062 h 2349305"/>
              <a:gd name="connsiteX2" fmla="*/ 1181686 w 4368004"/>
              <a:gd name="connsiteY2" fmla="*/ 576776 h 2349305"/>
              <a:gd name="connsiteX3" fmla="*/ 1772529 w 4368004"/>
              <a:gd name="connsiteY3" fmla="*/ 168813 h 2349305"/>
              <a:gd name="connsiteX4" fmla="*/ 2630659 w 4368004"/>
              <a:gd name="connsiteY4" fmla="*/ 154745 h 2349305"/>
              <a:gd name="connsiteX5" fmla="*/ 3108960 w 4368004"/>
              <a:gd name="connsiteY5" fmla="*/ 70339 h 2349305"/>
              <a:gd name="connsiteX6" fmla="*/ 4360976 w 4368004"/>
              <a:gd name="connsiteY6" fmla="*/ 0 h 2349305"/>
              <a:gd name="connsiteX7" fmla="*/ 4368004 w 4368004"/>
              <a:gd name="connsiteY7" fmla="*/ 2344954 h 2349305"/>
              <a:gd name="connsiteX8" fmla="*/ 0 w 4368004"/>
              <a:gd name="connsiteY8" fmla="*/ 2349305 h 2349305"/>
              <a:gd name="connsiteX0" fmla="*/ 0 w 4368004"/>
              <a:gd name="connsiteY0" fmla="*/ 2349305 h 2349305"/>
              <a:gd name="connsiteX1" fmla="*/ 548640 w 4368004"/>
              <a:gd name="connsiteY1" fmla="*/ 844062 h 2349305"/>
              <a:gd name="connsiteX2" fmla="*/ 1181686 w 4368004"/>
              <a:gd name="connsiteY2" fmla="*/ 576776 h 2349305"/>
              <a:gd name="connsiteX3" fmla="*/ 1804188 w 4368004"/>
              <a:gd name="connsiteY3" fmla="*/ 192090 h 2349305"/>
              <a:gd name="connsiteX4" fmla="*/ 2630659 w 4368004"/>
              <a:gd name="connsiteY4" fmla="*/ 154745 h 2349305"/>
              <a:gd name="connsiteX5" fmla="*/ 3108960 w 4368004"/>
              <a:gd name="connsiteY5" fmla="*/ 70339 h 2349305"/>
              <a:gd name="connsiteX6" fmla="*/ 4360976 w 4368004"/>
              <a:gd name="connsiteY6" fmla="*/ 0 h 2349305"/>
              <a:gd name="connsiteX7" fmla="*/ 4368004 w 4368004"/>
              <a:gd name="connsiteY7" fmla="*/ 2344954 h 2349305"/>
              <a:gd name="connsiteX8" fmla="*/ 0 w 4368004"/>
              <a:gd name="connsiteY8" fmla="*/ 2349305 h 2349305"/>
              <a:gd name="connsiteX0" fmla="*/ 0 w 4368004"/>
              <a:gd name="connsiteY0" fmla="*/ 2349305 h 2349305"/>
              <a:gd name="connsiteX1" fmla="*/ 581087 w 4368004"/>
              <a:gd name="connsiteY1" fmla="*/ 855991 h 2349305"/>
              <a:gd name="connsiteX2" fmla="*/ 1181686 w 4368004"/>
              <a:gd name="connsiteY2" fmla="*/ 576776 h 2349305"/>
              <a:gd name="connsiteX3" fmla="*/ 1804188 w 4368004"/>
              <a:gd name="connsiteY3" fmla="*/ 192090 h 2349305"/>
              <a:gd name="connsiteX4" fmla="*/ 2630659 w 4368004"/>
              <a:gd name="connsiteY4" fmla="*/ 154745 h 2349305"/>
              <a:gd name="connsiteX5" fmla="*/ 3108960 w 4368004"/>
              <a:gd name="connsiteY5" fmla="*/ 70339 h 2349305"/>
              <a:gd name="connsiteX6" fmla="*/ 4360976 w 4368004"/>
              <a:gd name="connsiteY6" fmla="*/ 0 h 2349305"/>
              <a:gd name="connsiteX7" fmla="*/ 4368004 w 4368004"/>
              <a:gd name="connsiteY7" fmla="*/ 2344954 h 2349305"/>
              <a:gd name="connsiteX8" fmla="*/ 0 w 4368004"/>
              <a:gd name="connsiteY8" fmla="*/ 2349305 h 2349305"/>
              <a:gd name="connsiteX0" fmla="*/ 0 w 4343668"/>
              <a:gd name="connsiteY0" fmla="*/ 2343341 h 2344954"/>
              <a:gd name="connsiteX1" fmla="*/ 556751 w 4343668"/>
              <a:gd name="connsiteY1" fmla="*/ 855991 h 2344954"/>
              <a:gd name="connsiteX2" fmla="*/ 1157350 w 4343668"/>
              <a:gd name="connsiteY2" fmla="*/ 576776 h 2344954"/>
              <a:gd name="connsiteX3" fmla="*/ 1779852 w 4343668"/>
              <a:gd name="connsiteY3" fmla="*/ 192090 h 2344954"/>
              <a:gd name="connsiteX4" fmla="*/ 2606323 w 4343668"/>
              <a:gd name="connsiteY4" fmla="*/ 154745 h 2344954"/>
              <a:gd name="connsiteX5" fmla="*/ 3084624 w 4343668"/>
              <a:gd name="connsiteY5" fmla="*/ 70339 h 2344954"/>
              <a:gd name="connsiteX6" fmla="*/ 4336640 w 4343668"/>
              <a:gd name="connsiteY6" fmla="*/ 0 h 2344954"/>
              <a:gd name="connsiteX7" fmla="*/ 4343668 w 4343668"/>
              <a:gd name="connsiteY7" fmla="*/ 2344954 h 2344954"/>
              <a:gd name="connsiteX8" fmla="*/ 0 w 4343668"/>
              <a:gd name="connsiteY8" fmla="*/ 2343341 h 2344954"/>
              <a:gd name="connsiteX0" fmla="*/ 0 w 4343668"/>
              <a:gd name="connsiteY0" fmla="*/ 2343341 h 2344954"/>
              <a:gd name="connsiteX1" fmla="*/ 556751 w 4343668"/>
              <a:gd name="connsiteY1" fmla="*/ 855991 h 2344954"/>
              <a:gd name="connsiteX2" fmla="*/ 1157350 w 4343668"/>
              <a:gd name="connsiteY2" fmla="*/ 576776 h 2344954"/>
              <a:gd name="connsiteX3" fmla="*/ 1763628 w 4343668"/>
              <a:gd name="connsiteY3" fmla="*/ 204019 h 2344954"/>
              <a:gd name="connsiteX4" fmla="*/ 2606323 w 4343668"/>
              <a:gd name="connsiteY4" fmla="*/ 154745 h 2344954"/>
              <a:gd name="connsiteX5" fmla="*/ 3084624 w 4343668"/>
              <a:gd name="connsiteY5" fmla="*/ 70339 h 2344954"/>
              <a:gd name="connsiteX6" fmla="*/ 4336640 w 4343668"/>
              <a:gd name="connsiteY6" fmla="*/ 0 h 2344954"/>
              <a:gd name="connsiteX7" fmla="*/ 4343668 w 4343668"/>
              <a:gd name="connsiteY7" fmla="*/ 2344954 h 2344954"/>
              <a:gd name="connsiteX8" fmla="*/ 0 w 4343668"/>
              <a:gd name="connsiteY8" fmla="*/ 2343341 h 2344954"/>
              <a:gd name="connsiteX0" fmla="*/ 0 w 4343668"/>
              <a:gd name="connsiteY0" fmla="*/ 2319485 h 2321098"/>
              <a:gd name="connsiteX1" fmla="*/ 556751 w 4343668"/>
              <a:gd name="connsiteY1" fmla="*/ 832135 h 2321098"/>
              <a:gd name="connsiteX2" fmla="*/ 1157350 w 4343668"/>
              <a:gd name="connsiteY2" fmla="*/ 552920 h 2321098"/>
              <a:gd name="connsiteX3" fmla="*/ 1763628 w 4343668"/>
              <a:gd name="connsiteY3" fmla="*/ 180163 h 2321098"/>
              <a:gd name="connsiteX4" fmla="*/ 2606323 w 4343668"/>
              <a:gd name="connsiteY4" fmla="*/ 130889 h 2321098"/>
              <a:gd name="connsiteX5" fmla="*/ 3084624 w 4343668"/>
              <a:gd name="connsiteY5" fmla="*/ 46483 h 2321098"/>
              <a:gd name="connsiteX6" fmla="*/ 4328530 w 4343668"/>
              <a:gd name="connsiteY6" fmla="*/ 0 h 2321098"/>
              <a:gd name="connsiteX7" fmla="*/ 4343668 w 4343668"/>
              <a:gd name="connsiteY7" fmla="*/ 2321098 h 2321098"/>
              <a:gd name="connsiteX8" fmla="*/ 0 w 4343668"/>
              <a:gd name="connsiteY8" fmla="*/ 2319485 h 2321098"/>
              <a:gd name="connsiteX0" fmla="*/ 0 w 4345324"/>
              <a:gd name="connsiteY0" fmla="*/ 2325448 h 2327061"/>
              <a:gd name="connsiteX1" fmla="*/ 556751 w 4345324"/>
              <a:gd name="connsiteY1" fmla="*/ 838098 h 2327061"/>
              <a:gd name="connsiteX2" fmla="*/ 1157350 w 4345324"/>
              <a:gd name="connsiteY2" fmla="*/ 558883 h 2327061"/>
              <a:gd name="connsiteX3" fmla="*/ 1763628 w 4345324"/>
              <a:gd name="connsiteY3" fmla="*/ 186126 h 2327061"/>
              <a:gd name="connsiteX4" fmla="*/ 2606323 w 4345324"/>
              <a:gd name="connsiteY4" fmla="*/ 136852 h 2327061"/>
              <a:gd name="connsiteX5" fmla="*/ 3084624 w 4345324"/>
              <a:gd name="connsiteY5" fmla="*/ 52446 h 2327061"/>
              <a:gd name="connsiteX6" fmla="*/ 4344753 w 4345324"/>
              <a:gd name="connsiteY6" fmla="*/ 0 h 2327061"/>
              <a:gd name="connsiteX7" fmla="*/ 4343668 w 4345324"/>
              <a:gd name="connsiteY7" fmla="*/ 2327061 h 2327061"/>
              <a:gd name="connsiteX8" fmla="*/ 0 w 4345324"/>
              <a:gd name="connsiteY8" fmla="*/ 2325448 h 2327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5324" h="2327061">
                <a:moveTo>
                  <a:pt x="0" y="2325448"/>
                </a:moveTo>
                <a:lnTo>
                  <a:pt x="556751" y="838098"/>
                </a:lnTo>
                <a:lnTo>
                  <a:pt x="1157350" y="558883"/>
                </a:lnTo>
                <a:lnTo>
                  <a:pt x="1763628" y="186126"/>
                </a:lnTo>
                <a:lnTo>
                  <a:pt x="2606323" y="136852"/>
                </a:lnTo>
                <a:lnTo>
                  <a:pt x="3084624" y="52446"/>
                </a:lnTo>
                <a:lnTo>
                  <a:pt x="4344753" y="0"/>
                </a:lnTo>
                <a:cubicBezTo>
                  <a:pt x="4347096" y="781651"/>
                  <a:pt x="4341325" y="1545410"/>
                  <a:pt x="4343668" y="2327061"/>
                </a:cubicBezTo>
                <a:lnTo>
                  <a:pt x="0" y="2325448"/>
                </a:lnTo>
                <a:close/>
              </a:path>
            </a:pathLst>
          </a:cu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23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092267" y="1709316"/>
          <a:ext cx="2714400" cy="3564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56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5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b="1" dirty="0">
                          <a:effectLst/>
                        </a:rPr>
                        <a:t>AUC</a:t>
                      </a:r>
                      <a:endParaRPr lang="en-US" sz="15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b="1" dirty="0">
                          <a:effectLst/>
                        </a:rPr>
                        <a:t>Quality</a:t>
                      </a:r>
                      <a:r>
                        <a:rPr lang="en-CA" sz="1500" b="1" baseline="0" dirty="0">
                          <a:effectLst/>
                        </a:rPr>
                        <a:t> of </a:t>
                      </a:r>
                      <a:r>
                        <a:rPr lang="en-CA" sz="1500" b="1" dirty="0">
                          <a:effectLst/>
                        </a:rPr>
                        <a:t>Prediction</a:t>
                      </a:r>
                      <a:endParaRPr lang="en-US" sz="15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0.50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Random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>
                          <a:effectLst/>
                        </a:rPr>
                        <a:t>0.50-0.60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>
                          <a:effectLst/>
                        </a:rPr>
                        <a:t>Fail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>
                          <a:effectLst/>
                        </a:rPr>
                        <a:t>0.60-0.70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>
                          <a:effectLst/>
                        </a:rPr>
                        <a:t>Poor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>
                          <a:effectLst/>
                        </a:rPr>
                        <a:t>0.70-0.80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>
                          <a:effectLst/>
                        </a:rPr>
                        <a:t>Fair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7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>
                          <a:effectLst/>
                        </a:rPr>
                        <a:t>0.80-0.90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>
                          <a:effectLst/>
                        </a:rPr>
                        <a:t>Good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>
                          <a:effectLst/>
                        </a:rPr>
                        <a:t>0.90-1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>
                          <a:effectLst/>
                        </a:rPr>
                        <a:t>Excellent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041438" y="5454605"/>
            <a:ext cx="1877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0" dirty="0">
                <a:effectLst/>
              </a:rPr>
              <a:t>*context specific</a:t>
            </a:r>
          </a:p>
          <a:p>
            <a:r>
              <a:rPr lang="en-US" sz="1350" b="0" dirty="0">
                <a:effectLst/>
              </a:rPr>
              <a:t>(driverless car </a:t>
            </a:r>
            <a:r>
              <a:rPr lang="en-US" sz="1350" b="0" i="1" dirty="0">
                <a:effectLst/>
              </a:rPr>
              <a:t>versus </a:t>
            </a:r>
          </a:p>
          <a:p>
            <a:r>
              <a:rPr lang="en-US" sz="1350" b="0" dirty="0">
                <a:effectLst/>
              </a:rPr>
              <a:t>fin. instrument)</a:t>
            </a:r>
          </a:p>
        </p:txBody>
      </p:sp>
    </p:spTree>
    <p:extLst>
      <p:ext uri="{BB962C8B-B14F-4D97-AF65-F5344CB8AC3E}">
        <p14:creationId xmlns:p14="http://schemas.microsoft.com/office/powerpoint/2010/main" val="138960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E151F-2228-402D-8ED7-C1467547F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0" y="1618030"/>
            <a:ext cx="8469009" cy="43827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2000" dirty="0"/>
              <a:t>So far, we only considered predicting a quantity (e.g., price of a diamond)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/>
              <a:t>An equally common task is to predict an outcome of an event:</a:t>
            </a:r>
          </a:p>
          <a:p>
            <a:pPr>
              <a:buFont typeface="Arial" panose="020B0604020202020204" pitchFamily="34" charset="0"/>
              <a:buChar char="•"/>
            </a:pPr>
            <a:endParaRPr lang="en-CA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CA" sz="2000" dirty="0"/>
              <a:t>Will a customer default on a loan?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sz="2000" dirty="0"/>
              <a:t>Will a customer click an ad?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sz="2000" dirty="0"/>
              <a:t>Will a Covid-19 patient die?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sz="2000" dirty="0"/>
              <a:t>Will a guy vote for Biden or Trump?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sz="2000" dirty="0"/>
              <a:t>More example?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CA" sz="2000" dirty="0"/>
          </a:p>
          <a:p>
            <a:pPr lvl="2"/>
            <a:endParaRPr lang="en-CA" sz="2000" dirty="0"/>
          </a:p>
          <a:p>
            <a:r>
              <a:rPr lang="en-CA" sz="2000" dirty="0"/>
              <a:t>Predicting the “label” of a sample: classification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DD7FE-88AA-4185-92E0-CF246AE5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Classification, and Why do we Need it?</a:t>
            </a:r>
          </a:p>
        </p:txBody>
      </p:sp>
    </p:spTree>
    <p:extLst>
      <p:ext uri="{BB962C8B-B14F-4D97-AF65-F5344CB8AC3E}">
        <p14:creationId xmlns:p14="http://schemas.microsoft.com/office/powerpoint/2010/main" val="163336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B6DDF6-7ACE-3D4E-A92E-B8F8FE8A1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545" y="2829542"/>
            <a:ext cx="6138481" cy="648072"/>
          </a:xfrm>
        </p:spPr>
        <p:txBody>
          <a:bodyPr/>
          <a:lstStyle/>
          <a:p>
            <a:r>
              <a:rPr lang="en-US" dirty="0"/>
              <a:t>Module 3: Coefficient Estimation</a:t>
            </a:r>
          </a:p>
        </p:txBody>
      </p:sp>
    </p:spTree>
    <p:extLst>
      <p:ext uri="{BB962C8B-B14F-4D97-AF65-F5344CB8AC3E}">
        <p14:creationId xmlns:p14="http://schemas.microsoft.com/office/powerpoint/2010/main" val="1936835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176270" y="970306"/>
                <a:ext cx="8868578" cy="5077954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In linear regression, the predicted response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is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How are 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estimated?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Given training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/>
                  <a:t>, 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Loss (error) function 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l-GR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l-GR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l-GR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that minimize MSE  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270" y="970306"/>
                <a:ext cx="8868578" cy="5077954"/>
              </a:xfrm>
              <a:blipFill rotWithShape="0">
                <a:blip r:embed="rId2"/>
                <a:stretch>
                  <a:fillRect l="-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 Estimation for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247656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148" y="92743"/>
            <a:ext cx="7500665" cy="648072"/>
          </a:xfrm>
        </p:spPr>
        <p:txBody>
          <a:bodyPr/>
          <a:lstStyle/>
          <a:p>
            <a:r>
              <a:rPr lang="en-US" dirty="0"/>
              <a:t>Parameter Estimation = Minimizing Loss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2169" b="12636"/>
          <a:stretch/>
        </p:blipFill>
        <p:spPr>
          <a:xfrm>
            <a:off x="1542360" y="2072001"/>
            <a:ext cx="5570135" cy="34364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6200000">
            <a:off x="464683" y="3013986"/>
            <a:ext cx="1518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>
                <a:effectLst/>
              </a:rPr>
              <a:t>Loss Function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498294" y="1531345"/>
            <a:ext cx="6656" cy="393960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496917" y="4783463"/>
            <a:ext cx="1828800" cy="6985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522317" y="5481963"/>
            <a:ext cx="3327400" cy="10414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586304" y="4588489"/>
                <a:ext cx="4494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04" y="4588489"/>
                <a:ext cx="449482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875117" y="6298964"/>
                <a:ext cx="4494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17" y="6298964"/>
                <a:ext cx="449482" cy="338554"/>
              </a:xfrm>
              <a:prstGeom prst="rect">
                <a:avLst/>
              </a:prstGeom>
              <a:blipFill rotWithShape="0">
                <a:blip r:embed="rId4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237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49249" y="950422"/>
                <a:ext cx="8473204" cy="441539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, the predicted response is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charset="0"/>
                          </a:rPr>
                          <m:t>1+</m:t>
                        </m:r>
                        <m:r>
                          <m:rPr>
                            <m:nor/>
                          </m:rPr>
                          <a:rPr lang="en-US" sz="1800" dirty="0"/>
                          <m:t>exp</m:t>
                        </m:r>
                        <m:r>
                          <a:rPr lang="el-GR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b="0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How are 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estimated?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b="0" dirty="0"/>
                  <a:t>Given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/>
                  <a:t>, 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Loss (error) function: 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dirty="0">
                    <a:ea typeface="Cambria Math" charset="0"/>
                    <a:cs typeface="Cambria Math" charset="0"/>
                  </a:rPr>
                  <a:t>How about squared error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l-GR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l-GR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l-GR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l-GR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?</a:t>
                </a:r>
              </a:p>
              <a:p>
                <a:pPr marL="857250" lvl="2" indent="0">
                  <a:lnSpc>
                    <a:spcPct val="20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49" y="950422"/>
                <a:ext cx="8473204" cy="4415397"/>
              </a:xfrm>
              <a:blipFill rotWithShape="0">
                <a:blip r:embed="rId2"/>
                <a:stretch>
                  <a:fillRect l="-935" b="-8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for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093512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566" y="1430823"/>
            <a:ext cx="7476526" cy="4203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Loss Function: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l-GR" b="0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l-GR" b="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l-GR" b="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l-GR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b="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  <m:sup>
                        <m:r>
                          <a:rPr lang="en-US" b="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625" b="-16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 rot="16200000">
            <a:off x="464683" y="3013986"/>
            <a:ext cx="1518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>
                <a:effectLst/>
              </a:rPr>
              <a:t>Loss Function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515966" y="1011563"/>
            <a:ext cx="0" cy="44704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496917" y="4783463"/>
            <a:ext cx="1828800" cy="6985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22317" y="5481963"/>
            <a:ext cx="3327400" cy="10414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586304" y="4588489"/>
                <a:ext cx="4494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04" y="4588489"/>
                <a:ext cx="449482" cy="338554"/>
              </a:xfrm>
              <a:prstGeom prst="rect">
                <a:avLst/>
              </a:prstGeom>
              <a:blipFill rotWithShape="0"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875117" y="6298964"/>
                <a:ext cx="4494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17" y="6298964"/>
                <a:ext cx="449482" cy="338554"/>
              </a:xfrm>
              <a:prstGeom prst="rect">
                <a:avLst/>
              </a:prstGeom>
              <a:blipFill rotWithShape="0">
                <a:blip r:embed="rId5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01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283148" y="117471"/>
                <a:ext cx="8640515" cy="648072"/>
              </a:xfrm>
            </p:spPr>
            <p:txBody>
              <a:bodyPr/>
              <a:lstStyle/>
              <a:p>
                <a:r>
                  <a:rPr lang="en-US" sz="2400" dirty="0"/>
                  <a:t>Loss Function      </a:t>
                </a:r>
                <a14:m>
                  <m:oMath xmlns:m="http://schemas.openxmlformats.org/officeDocument/2006/math">
                    <m:r>
                      <a:rPr lang="el-GR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l-GR" sz="2400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=-</a:t>
                </a:r>
                <a14:m>
                  <m:oMath xmlns:m="http://schemas.openxmlformats.org/officeDocument/2006/math">
                    <m:r>
                      <a:rPr lang="en-US" sz="2400" b="0" dirty="0">
                        <a:latin typeface="Cambria Math" charset="0"/>
                      </a:rPr>
                      <m:t>(</m:t>
                    </m:r>
                    <m:r>
                      <a:rPr lang="en-US" sz="2400" b="0" i="1" dirty="0">
                        <a:latin typeface="Cambria Math" charset="0"/>
                      </a:rPr>
                      <m:t>𝑦𝑙𝑜𝑔</m:t>
                    </m:r>
                    <m:d>
                      <m:dPr>
                        <m:ctrlPr>
                          <a:rPr lang="en-US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l-GR" sz="2400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sz="2400" b="0" i="1" dirty="0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>
                            <a:latin typeface="Cambria Math" charset="0"/>
                          </a:rPr>
                          <m:t>1−</m:t>
                        </m:r>
                        <m:r>
                          <a:rPr lang="en-US" sz="2400" b="0" i="1" dirty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m:rPr>
                        <m:sty m:val="p"/>
                      </m:rPr>
                      <a:rPr lang="en-US" sz="2400" b="0" dirty="0">
                        <a:latin typeface="Cambria Math" charset="0"/>
                      </a:rPr>
                      <m:t>log</m:t>
                    </m:r>
                    <m:r>
                      <a:rPr lang="en-US" sz="2400" b="0" i="1" dirty="0">
                        <a:latin typeface="Cambria Math" charset="0"/>
                      </a:rPr>
                      <m:t>⁡(1−</m:t>
                    </m:r>
                    <m:acc>
                      <m:accPr>
                        <m:chr m:val="̂"/>
                        <m:ctrlPr>
                          <a:rPr lang="el-GR" sz="24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sz="2400" b="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3148" y="117471"/>
                <a:ext cx="8640515" cy="648072"/>
              </a:xfrm>
              <a:blipFill rotWithShape="0">
                <a:blip r:embed="rId2"/>
                <a:stretch>
                  <a:fillRect l="-1058" t="-58879" b="-78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2169" b="12636"/>
          <a:stretch/>
        </p:blipFill>
        <p:spPr>
          <a:xfrm>
            <a:off x="1839815" y="1819271"/>
            <a:ext cx="5570135" cy="34364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6200000">
            <a:off x="762138" y="2761256"/>
            <a:ext cx="1518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>
                <a:effectLst/>
              </a:rPr>
              <a:t>Loss Function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795749" y="1278615"/>
            <a:ext cx="6656" cy="393960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94372" y="4530733"/>
            <a:ext cx="1828800" cy="6985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819772" y="5229233"/>
            <a:ext cx="3327400" cy="10414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883759" y="4335759"/>
                <a:ext cx="4494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759" y="4335759"/>
                <a:ext cx="449482" cy="338554"/>
              </a:xfrm>
              <a:prstGeom prst="rect">
                <a:avLst/>
              </a:prstGeom>
              <a:blipFill rotWithShape="0">
                <a:blip r:embed="rId4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172572" y="6046234"/>
                <a:ext cx="4494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572" y="6046234"/>
                <a:ext cx="449482" cy="338554"/>
              </a:xfrm>
              <a:prstGeom prst="rect">
                <a:avLst/>
              </a:prstGeom>
              <a:blipFill rotWithShape="0"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116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49248" y="821559"/>
                <a:ext cx="8794751" cy="44153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Loss (error) function: 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Squared error: </a:t>
                </a:r>
                <a14:m>
                  <m:oMath xmlns:m="http://schemas.openxmlformats.org/officeDocument/2006/math">
                    <m:r>
                      <a:rPr lang="el-GR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l-G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l-GR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l-G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l-GR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                      (nonconvex)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Log-likelihood based function 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l-GR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=-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</a:rPr>
                      <m:t>𝑦𝑙𝑜𝑔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l-GR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1−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m:rPr>
                        <m:sty m:val="p"/>
                      </m:rPr>
                      <a:rPr lang="en-US" b="0" i="0" dirty="0" smtClean="0">
                        <a:latin typeface="Cambria Math" charset="0"/>
                      </a:rPr>
                      <m:t>log</m:t>
                    </m:r>
                    <m:r>
                      <a:rPr lang="en-US" b="0" i="1" dirty="0" smtClean="0">
                        <a:latin typeface="Cambria Math" charset="0"/>
                      </a:rPr>
                      <m:t>⁡(1−</m:t>
                    </m:r>
                    <m:acc>
                      <m:accPr>
                        <m:chr m:val="̂"/>
                        <m:ctrlPr>
                          <a:rPr lang="el-GR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r>
                  <a:rPr lang="en-US" dirty="0"/>
                  <a:t>           (convex)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857250" lvl="2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𝑦</m:t>
                    </m:r>
                    <m:r>
                      <a:rPr lang="en-US" b="0" i="1" dirty="0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857250" lvl="2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𝑦</m:t>
                    </m:r>
                    <m:r>
                      <a:rPr lang="en-US" i="1" dirty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857250" lvl="2" indent="0">
                  <a:buNone/>
                </a:pPr>
                <a:endParaRPr lang="en-US" dirty="0"/>
              </a:p>
              <a:p>
                <a:pPr marL="85725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48" y="821559"/>
                <a:ext cx="8794751" cy="4415397"/>
              </a:xfrm>
              <a:blipFill rotWithShape="0">
                <a:blip r:embed="rId2"/>
                <a:stretch>
                  <a:fillRect l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282329" y="5454489"/>
                <a:ext cx="3188758" cy="615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>
                    <a:effectLst/>
                  </a:rPr>
                  <a:t>min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b="0" i="1" dirty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>
                            <a:effectLst/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dirty="0">
                            <a:effectLst/>
                            <a:latin typeface="Cambria Math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b="0" i="1" dirty="0">
                            <a:effectLst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>
                            <a:effectLst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dirty="0">
                            <a:effectLst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>
                            <a:effectLst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  <m:e>
                        <m:r>
                          <a:rPr lang="el-GR" b="0" i="1" dirty="0">
                            <a:effectLst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d>
                          <m:dPr>
                            <m:ctrlPr>
                              <a:rPr lang="en-US" b="0" i="1" dirty="0">
                                <a:effectLst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>
                                    <a:effectLst/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>
                                        <a:effectLst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>
                                        <a:effectLst/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>
                                    <a:effectLst/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b="0" i="1" dirty="0">
                                    <a:effectLst/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en-US" b="0" i="1" dirty="0">
                                    <a:effectLst/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b="0" i="1" dirty="0">
                                <a:effectLst/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dirty="0">
                                    <a:effectLst/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>
                                    <a:effectLst/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dirty="0">
                                    <a:effectLst/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b="0" i="1" dirty="0">
                                    <a:effectLst/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en-US" b="0" i="1" dirty="0">
                                    <a:effectLst/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b="0" dirty="0">
                  <a:effectLst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329" y="5454489"/>
                <a:ext cx="3188758" cy="615874"/>
              </a:xfrm>
              <a:prstGeom prst="rect">
                <a:avLst/>
              </a:prstGeom>
              <a:blipFill rotWithShape="0">
                <a:blip r:embed="rId3"/>
                <a:stretch>
                  <a:fillRect l="-2868" b="-8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667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148" y="117471"/>
            <a:ext cx="8640515" cy="648072"/>
          </a:xfrm>
        </p:spPr>
        <p:txBody>
          <a:bodyPr/>
          <a:lstStyle/>
          <a:p>
            <a:r>
              <a:rPr lang="en-US" sz="2400" dirty="0"/>
              <a:t>Gradient Descent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2169" b="12636"/>
          <a:stretch/>
        </p:blipFill>
        <p:spPr>
          <a:xfrm>
            <a:off x="1839815" y="1819271"/>
            <a:ext cx="5570135" cy="34364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6200000">
            <a:off x="762138" y="2761256"/>
            <a:ext cx="1518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>
                <a:effectLst/>
              </a:rPr>
              <a:t>Loss Function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795749" y="1278615"/>
            <a:ext cx="6656" cy="393960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94372" y="4530733"/>
            <a:ext cx="1828800" cy="6985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819772" y="5229233"/>
            <a:ext cx="3327400" cy="10414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883759" y="4335759"/>
                <a:ext cx="4494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759" y="4335759"/>
                <a:ext cx="449482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172572" y="6046234"/>
                <a:ext cx="4494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572" y="6046234"/>
                <a:ext cx="449482" cy="338554"/>
              </a:xfrm>
              <a:prstGeom prst="rect">
                <a:avLst/>
              </a:prstGeom>
              <a:blipFill rotWithShape="0"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D512FD1-F9C1-C32E-DF7A-84348604DF7F}"/>
              </a:ext>
            </a:extLst>
          </p:cNvPr>
          <p:cNvSpPr txBox="1"/>
          <p:nvPr/>
        </p:nvSpPr>
        <p:spPr>
          <a:xfrm>
            <a:off x="4734046" y="474562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is good</a:t>
            </a:r>
          </a:p>
        </p:txBody>
      </p:sp>
    </p:spTree>
    <p:extLst>
      <p:ext uri="{BB962C8B-B14F-4D97-AF65-F5344CB8AC3E}">
        <p14:creationId xmlns:p14="http://schemas.microsoft.com/office/powerpoint/2010/main" val="762443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56A969-8F2C-0940-B9A7-FEBAA3CA5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49" y="832963"/>
            <a:ext cx="5320031" cy="5533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Uncertainty associated with predictions </a:t>
            </a:r>
          </a:p>
          <a:p>
            <a:endParaRPr lang="en-US" sz="1800" dirty="0"/>
          </a:p>
          <a:p>
            <a:r>
              <a:rPr lang="en-US" sz="1800" dirty="0"/>
              <a:t>CIA director Leon Panetta “</a:t>
            </a:r>
            <a:r>
              <a:rPr lang="en-US" sz="1800" i="1" dirty="0">
                <a:latin typeface="Times" pitchFamily="2" charset="0"/>
              </a:rPr>
              <a:t>I am about to go look the president in the eye and what I’d like to know, no bullshit, is he (Osama bin Laden) there or is he not there</a:t>
            </a:r>
            <a:r>
              <a:rPr lang="en-US" sz="1800" i="1" dirty="0"/>
              <a:t>?”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 deputy director: “</a:t>
            </a:r>
            <a:r>
              <a:rPr lang="en-US" sz="1800" i="1" dirty="0">
                <a:latin typeface="Times" pitchFamily="2" charset="0"/>
              </a:rPr>
              <a:t>We don’t deal in certainty. We deal in probability. I’d say there’s a sixty percent probability he’s there</a:t>
            </a:r>
            <a:r>
              <a:rPr lang="en-US" sz="1800" dirty="0"/>
              <a:t>”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27A661-8C67-7341-B6DD-3F89E33E0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6" y="1330512"/>
            <a:ext cx="3222171" cy="477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5831F0-1BDC-BB40-B7DE-FFF79D910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Classification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723264" y="5474242"/>
            <a:ext cx="4572000" cy="63094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0" dirty="0">
                <a:effectLst/>
                <a:hlinkClick r:id="rId3"/>
              </a:rPr>
              <a:t>https://www.youtube.com/watch?v=k7R2uVZYebE</a:t>
            </a:r>
            <a:endParaRPr lang="en-US" sz="1400" b="0" dirty="0">
              <a:effectLst/>
            </a:endParaRPr>
          </a:p>
          <a:p>
            <a:endParaRPr lang="en-US" sz="1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42530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465" tIns="40232" rIns="80465" bIns="40232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altLang="en-US" sz="2000" dirty="0">
                <a:ea typeface="ＭＳ Ｐゴシック" pitchFamily="1" charset="-128"/>
              </a:rPr>
              <a:t>Module 1: Classification, </a:t>
            </a:r>
            <a:r>
              <a:rPr lang="fr-FR" altLang="en-US" sz="2000" dirty="0" err="1">
                <a:ea typeface="ＭＳ Ｐゴシック" pitchFamily="1" charset="-128"/>
              </a:rPr>
              <a:t>logistic</a:t>
            </a:r>
            <a:r>
              <a:rPr lang="fr-FR" altLang="en-US" sz="2000" dirty="0">
                <a:ea typeface="ＭＳ Ｐゴシック" pitchFamily="1" charset="-128"/>
              </a:rPr>
              <a:t> </a:t>
            </a:r>
            <a:r>
              <a:rPr lang="en-CA" altLang="en-US" sz="2000" dirty="0">
                <a:ea typeface="ＭＳ Ｐゴシック" pitchFamily="1" charset="-128"/>
              </a:rPr>
              <a:t>regression </a:t>
            </a:r>
          </a:p>
          <a:p>
            <a:pPr>
              <a:buFont typeface="Arial" panose="020B0604020202020204" pitchFamily="34" charset="0"/>
              <a:buChar char="•"/>
            </a:pPr>
            <a:endParaRPr lang="en-CA" altLang="en-US" sz="2000" dirty="0">
              <a:ea typeface="ＭＳ Ｐゴシック" pitchFamily="1" charset="-128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altLang="en-US" sz="2000" dirty="0">
                <a:ea typeface="ＭＳ Ｐゴシック" pitchFamily="1" charset="-128"/>
              </a:rPr>
              <a:t>Logit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altLang="en-US" sz="2000" dirty="0">
                <a:ea typeface="ＭＳ Ｐゴシック" pitchFamily="1" charset="-128"/>
              </a:rPr>
              <a:t>R Implementation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altLang="en-US" sz="2000" dirty="0">
              <a:ea typeface="ＭＳ Ｐゴシック" pitchFamily="1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altLang="en-US" sz="2000" dirty="0">
                <a:ea typeface="ＭＳ Ｐゴシック" pitchFamily="1" charset="-128"/>
              </a:rPr>
              <a:t>Module 2: Measuring the accuracy of prediction</a:t>
            </a:r>
          </a:p>
          <a:p>
            <a:pPr>
              <a:buFont typeface="Arial" panose="020B0604020202020204" pitchFamily="34" charset="0"/>
              <a:buChar char="•"/>
            </a:pPr>
            <a:endParaRPr lang="en-CA" altLang="en-US" sz="2000" dirty="0">
              <a:ea typeface="ＭＳ Ｐゴシック" pitchFamily="1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altLang="en-US" sz="2000" dirty="0" err="1">
                <a:ea typeface="ＭＳ Ｐゴシック" pitchFamily="1" charset="-128"/>
              </a:rPr>
              <a:t>Assignment</a:t>
            </a:r>
            <a:r>
              <a:rPr lang="fr-FR" altLang="en-US" sz="2000" dirty="0">
                <a:ea typeface="ＭＳ Ｐゴシック" pitchFamily="1" charset="-128"/>
              </a:rPr>
              <a:t> #2:  </a:t>
            </a:r>
            <a:r>
              <a:rPr lang="fr-FR" altLang="en-US" sz="2000" dirty="0" err="1">
                <a:ea typeface="ＭＳ Ｐゴシック" pitchFamily="1" charset="-128"/>
              </a:rPr>
              <a:t>Predicting</a:t>
            </a:r>
            <a:r>
              <a:rPr lang="fr-FR" altLang="en-US" sz="2000" dirty="0">
                <a:ea typeface="ＭＳ Ｐゴシック" pitchFamily="1" charset="-128"/>
              </a:rPr>
              <a:t> popularity of music records</a:t>
            </a:r>
            <a:endParaRPr lang="en-CA" altLang="en-US" sz="2000" dirty="0">
              <a:ea typeface="ＭＳ Ｐゴシック" pitchFamily="1" charset="-128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CA" altLang="en-US" sz="2000" dirty="0">
              <a:ea typeface="ＭＳ Ｐゴシック" pitchFamily="1" charset="-128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altLang="en-US" sz="2000" dirty="0">
                <a:ea typeface="ＭＳ Ｐゴシック" pitchFamily="1" charset="-128"/>
              </a:rPr>
              <a:t>Module 3 (optional): Maximum Likelihood Estimation</a:t>
            </a:r>
          </a:p>
          <a:p>
            <a:pPr>
              <a:buFont typeface="Arial" panose="020B0604020202020204" pitchFamily="34" charset="0"/>
              <a:buChar char="•"/>
            </a:pPr>
            <a:endParaRPr lang="fr-FR" altLang="en-US" sz="2000" dirty="0">
              <a:ea typeface="ＭＳ Ｐゴシック" pitchFamily="1" charset="-128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altLang="en-US" sz="2000" dirty="0">
              <a:ea typeface="ＭＳ Ｐゴシック" pitchFamily="1" charset="-128"/>
            </a:endParaRPr>
          </a:p>
          <a:p>
            <a:pPr lvl="3"/>
            <a:endParaRPr lang="fr-FR" altLang="en-US" dirty="0">
              <a:ea typeface="ＭＳ Ｐゴシック" pitchFamily="1" charset="-128"/>
            </a:endParaRPr>
          </a:p>
        </p:txBody>
      </p:sp>
      <p:sp>
        <p:nvSpPr>
          <p:cNvPr id="512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465" tIns="40232" rIns="80465" bIns="40232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fr-FR" altLang="en-US" dirty="0">
                <a:ea typeface="ＭＳ Ｐゴシック" pitchFamily="1" charset="-128"/>
              </a:rPr>
              <a:t>Learning Objectives</a:t>
            </a:r>
            <a:endParaRPr lang="fr-FR" altLang="en-US" dirty="0">
              <a:latin typeface="Rockwell" pitchFamily="1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177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49" y="5533036"/>
            <a:ext cx="8445500" cy="1322338"/>
          </a:xfrm>
        </p:spPr>
        <p:txBody>
          <a:bodyPr>
            <a:normAutofit/>
          </a:bodyPr>
          <a:lstStyle/>
          <a:p>
            <a:r>
              <a:rPr lang="en-US" sz="1800" dirty="0"/>
              <a:t>ICU bed shortage: an urgent need to effectively triage patients with COVID-19. </a:t>
            </a:r>
          </a:p>
          <a:p>
            <a:r>
              <a:rPr lang="en-US" sz="1800" dirty="0"/>
              <a:t>Many patients deteriorate rapidly after a period of relatively mild symptoms, emphasizing the need for early risk stratification.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Who Will Die From COVID-19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482" y="1424930"/>
            <a:ext cx="5910121" cy="3797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4"/>
          <a:stretch/>
        </p:blipFill>
        <p:spPr>
          <a:xfrm>
            <a:off x="349249" y="2352781"/>
            <a:ext cx="2689182" cy="246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27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4316" y="917938"/>
            <a:ext cx="8445500" cy="5533478"/>
          </a:xfrm>
        </p:spPr>
        <p:txBody>
          <a:bodyPr>
            <a:normAutofit/>
          </a:bodyPr>
          <a:lstStyle/>
          <a:p>
            <a:r>
              <a:rPr lang="en-US" dirty="0"/>
              <a:t>Research has identified several clinical features associated with the severity of COVID-19 infection. But a simple scoring system specific to COVID-19 is lacking. </a:t>
            </a:r>
          </a:p>
          <a:p>
            <a:r>
              <a:rPr lang="en-US" dirty="0"/>
              <a:t>We are asked to create a predictive model and a risk score system to predict the mortality risk of individual patient. 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BNP hormone </a:t>
            </a:r>
            <a:r>
              <a:rPr lang="en-US" dirty="0"/>
              <a:t>is made by heart and shows how well heart is working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Who Will Die From COVID-19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574" y="4081326"/>
            <a:ext cx="3566699" cy="23745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40252" y="4997291"/>
            <a:ext cx="2323930" cy="54258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</a:rPr>
              <a:t>If we know BNP, can we predict COVID death?</a:t>
            </a:r>
          </a:p>
        </p:txBody>
      </p:sp>
    </p:spTree>
    <p:extLst>
      <p:ext uri="{BB962C8B-B14F-4D97-AF65-F5344CB8AC3E}">
        <p14:creationId xmlns:p14="http://schemas.microsoft.com/office/powerpoint/2010/main" val="109832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Events: "Y" is Categorical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220" y="772003"/>
            <a:ext cx="8681292" cy="553347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Data: BNP Test result with the final outcome: Death  (D) </a:t>
            </a:r>
            <a:r>
              <a:rPr lang="en-US" sz="2000" i="1" dirty="0"/>
              <a:t>versus</a:t>
            </a:r>
            <a:r>
              <a:rPr lang="en-US" sz="2000" dirty="0"/>
              <a:t> Survive (S)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98" y="1406167"/>
            <a:ext cx="1991730" cy="52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8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49" y="1094733"/>
            <a:ext cx="8445500" cy="5533478"/>
          </a:xfrm>
        </p:spPr>
        <p:txBody>
          <a:bodyPr>
            <a:normAutofit/>
          </a:bodyPr>
          <a:lstStyle/>
          <a:p>
            <a:r>
              <a:rPr lang="en-US" sz="2000" dirty="0"/>
              <a:t>Step one: Transform S/D into a dummy variable (0,1)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Step two: Run a linear regression model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0744625"/>
              </p:ext>
            </p:extLst>
          </p:nvPr>
        </p:nvGraphicFramePr>
        <p:xfrm>
          <a:off x="1982107" y="2014393"/>
          <a:ext cx="4697951" cy="238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17784" y="3596365"/>
            <a:ext cx="296876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effectLst/>
              </a:rPr>
              <a:t>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85126" y="2048864"/>
            <a:ext cx="296876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effectLst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94629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9249" y="1094733"/>
                <a:ext cx="8445500" cy="553347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Step one: Transform S/D into a dummy variable (0,1)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Step two: Run a linear regression model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prediction for BNP= 700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=0.4 (what does it mean?)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How about BNP=650? (solution?)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49" y="1094733"/>
                <a:ext cx="8445500" cy="5533478"/>
              </a:xfrm>
              <a:blipFill rotWithShape="0">
                <a:blip r:embed="rId2"/>
                <a:stretch>
                  <a:fillRect l="-649" t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517784" y="3596365"/>
            <a:ext cx="288862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effectLst/>
              </a:rPr>
              <a:t>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85126" y="2048864"/>
            <a:ext cx="296876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effectLst/>
              </a:rPr>
              <a:t>D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5692972"/>
              </p:ext>
            </p:extLst>
          </p:nvPr>
        </p:nvGraphicFramePr>
        <p:xfrm>
          <a:off x="1703048" y="2048864"/>
          <a:ext cx="4930516" cy="238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93783470"/>
      </p:ext>
    </p:extLst>
  </p:cSld>
  <p:clrMapOvr>
    <a:masterClrMapping/>
  </p:clrMapOvr>
</p:sld>
</file>

<file path=ppt/theme/theme1.xml><?xml version="1.0" encoding="utf-8"?>
<a:theme xmlns:a="http://schemas.openxmlformats.org/drawingml/2006/main" name="QSB Theme -Final- July 201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16177</TotalTime>
  <Pages>35</Pages>
  <Words>1182</Words>
  <Application>Microsoft Macintosh PowerPoint</Application>
  <PresentationFormat>Letter Paper (8.5x11 in)</PresentationFormat>
  <Paragraphs>268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ＭＳ Ｐゴシック</vt:lpstr>
      <vt:lpstr>Arial</vt:lpstr>
      <vt:lpstr>Calibri</vt:lpstr>
      <vt:lpstr>Cambria Math</vt:lpstr>
      <vt:lpstr>Georgia</vt:lpstr>
      <vt:lpstr>Rockwell</vt:lpstr>
      <vt:lpstr>Times</vt:lpstr>
      <vt:lpstr>Times New Roman</vt:lpstr>
      <vt:lpstr>QSB Theme -Final- July 2011</vt:lpstr>
      <vt:lpstr>MMA 867 Predictive Analytics  Logistic Regression</vt:lpstr>
      <vt:lpstr>What is Classification, and Why do we Need it?</vt:lpstr>
      <vt:lpstr>Probabilistic Classification </vt:lpstr>
      <vt:lpstr>Learning Objectives</vt:lpstr>
      <vt:lpstr>Predicting Who Will Die From COVID-19</vt:lpstr>
      <vt:lpstr>Predicting Who Will Die From COVID-19</vt:lpstr>
      <vt:lpstr>Predicting Events: "Y" is Categorical</vt:lpstr>
      <vt:lpstr>Linear Regression?</vt:lpstr>
      <vt:lpstr>Linear Regression?</vt:lpstr>
      <vt:lpstr>Linear Regression?</vt:lpstr>
      <vt:lpstr>   Logistic Regression</vt:lpstr>
      <vt:lpstr>Interpreting the Logit Model</vt:lpstr>
      <vt:lpstr>Logistic Regression in R</vt:lpstr>
      <vt:lpstr>Module 2: Measuring the accuracy of prediction</vt:lpstr>
      <vt:lpstr>Threshold rule: Convert Predicted Prob. back to 0/1</vt:lpstr>
      <vt:lpstr>Threshold rule: Convert Predicted Prob. back to 0/1</vt:lpstr>
      <vt:lpstr>Sensitivity/ Specificity</vt:lpstr>
      <vt:lpstr>ROC Curve</vt:lpstr>
      <vt:lpstr>AUC (Area Under Curve)</vt:lpstr>
      <vt:lpstr>Module 3: Coefficient Estimation</vt:lpstr>
      <vt:lpstr>Least Square Estimation for Linear Regression</vt:lpstr>
      <vt:lpstr>Parameter Estimation = Minimizing Loss Function</vt:lpstr>
      <vt:lpstr>Loss Function for Logistic Regression</vt:lpstr>
      <vt:lpstr>Loss Function: L(y ̂,y)= 〖(y ̂-y)〗^2 </vt:lpstr>
      <vt:lpstr>Loss Function      L(y ̂,y)=-(ylog(y ̂ )+(1-y)log⁡(1-y ̂))</vt:lpstr>
      <vt:lpstr>Loss Function for Logistic Regression</vt:lpstr>
      <vt:lpstr>Gradient Descent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Acquisition and Analysis of Information for Management</dc:title>
  <dc:subject>Multiple Regression</dc:subject>
  <dc:creator>Jeff McGill</dc:creator>
  <cp:lastModifiedBy>Anthony Ramelo</cp:lastModifiedBy>
  <cp:revision>1474</cp:revision>
  <cp:lastPrinted>2013-11-25T13:30:59Z</cp:lastPrinted>
  <dcterms:created xsi:type="dcterms:W3CDTF">1995-01-19T14:20:42Z</dcterms:created>
  <dcterms:modified xsi:type="dcterms:W3CDTF">2024-08-17T19:49:09Z</dcterms:modified>
</cp:coreProperties>
</file>